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71" r:id="rId9"/>
    <p:sldId id="272" r:id="rId10"/>
    <p:sldId id="262" r:id="rId11"/>
    <p:sldId id="265" r:id="rId12"/>
    <p:sldId id="263" r:id="rId13"/>
    <p:sldId id="266" r:id="rId14"/>
    <p:sldId id="267" r:id="rId15"/>
    <p:sldId id="268" r:id="rId16"/>
    <p:sldId id="269" r:id="rId17"/>
    <p:sldId id="274" r:id="rId18"/>
    <p:sldId id="264" r:id="rId19"/>
    <p:sldId id="273" r:id="rId20"/>
  </p:sldIdLst>
  <p:sldSz cx="14630400" cy="8229600"/>
  <p:notesSz cx="8229600" cy="14630400"/>
  <p:embeddedFontLst>
    <p:embeddedFont>
      <p:font typeface="Alexandria" charset="-78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Nobile" charset="0"/>
      <p:regular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48" d="100"/>
          <a:sy n="48" d="100"/>
        </p:scale>
        <p:origin x="-192" y="-36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6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8408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 err="1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Квест</a:t>
            </a:r>
            <a:r>
              <a:rPr lang="ru-RU" sz="4450" b="1" dirty="0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– те</a:t>
            </a:r>
            <a:r>
              <a:rPr lang="en-US" sz="4450" b="1" dirty="0" err="1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хнологии</a:t>
            </a:r>
            <a:r>
              <a:rPr lang="en-US" sz="4450" b="1" dirty="0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endParaRPr lang="ru-RU" sz="4450" b="1" dirty="0" smtClean="0">
              <a:solidFill>
                <a:srgbClr val="1B1B27"/>
              </a:solidFill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в </a:t>
            </a:r>
            <a:r>
              <a:rPr lang="en-US" sz="445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начальной школе</a:t>
            </a:r>
            <a:endParaRPr lang="en-US" sz="4450" b="1" dirty="0"/>
          </a:p>
        </p:txBody>
      </p:sp>
      <p:sp>
        <p:nvSpPr>
          <p:cNvPr id="4" name="Text 1"/>
          <p:cNvSpPr/>
          <p:nvPr/>
        </p:nvSpPr>
        <p:spPr>
          <a:xfrm>
            <a:off x="6736049" y="6062870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850"/>
              </a:lnSpc>
            </a:pPr>
            <a:r>
              <a:rPr lang="ru-RU" sz="2400" dirty="0" smtClean="0">
                <a:latin typeface="Times New Roman" pitchFamily="18" charset="0"/>
                <a:ea typeface="Nobile" pitchFamily="34" charset="-122"/>
                <a:cs typeface="Times New Roman" pitchFamily="18" charset="0"/>
              </a:rPr>
              <a:t>Подготовила: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Г.И. Хомякова, </a:t>
            </a:r>
          </a:p>
          <a:p>
            <a:pPr algn="r">
              <a:lnSpc>
                <a:spcPts val="2850"/>
              </a:lnSpc>
            </a:pPr>
            <a:r>
              <a:rPr lang="ru-RU" sz="2400" dirty="0" smtClean="0">
                <a:latin typeface="Times New Roman" pitchFamily="18" charset="0"/>
                <a:ea typeface="Nobile" pitchFamily="34" charset="-122"/>
                <a:cs typeface="Times New Roman" pitchFamily="18" charset="0"/>
              </a:rPr>
              <a:t>учитель начальных классов </a:t>
            </a:r>
          </a:p>
          <a:p>
            <a:pPr marL="0" indent="0" algn="r">
              <a:lnSpc>
                <a:spcPts val="285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МБОУ «СОШ № 2»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с.Буссевка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913120" y="576858"/>
            <a:ext cx="8411290" cy="1308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445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Принципы построения КВЕСТА</a:t>
            </a:r>
            <a:endParaRPr lang="en-US" sz="4450" b="1" dirty="0"/>
          </a:p>
        </p:txBody>
      </p:sp>
      <p:sp>
        <p:nvSpPr>
          <p:cNvPr id="4" name="Shape 1"/>
          <p:cNvSpPr/>
          <p:nvPr/>
        </p:nvSpPr>
        <p:spPr>
          <a:xfrm>
            <a:off x="6454616" y="2199323"/>
            <a:ext cx="22860" cy="5453301"/>
          </a:xfrm>
          <a:prstGeom prst="roundRect">
            <a:avLst>
              <a:gd name="adj" fmla="val 384687"/>
            </a:avLst>
          </a:prstGeom>
          <a:solidFill>
            <a:srgbClr val="B8C3DF"/>
          </a:solidFill>
          <a:ln/>
        </p:spPr>
      </p:sp>
      <p:sp>
        <p:nvSpPr>
          <p:cNvPr id="5" name="Shape 2"/>
          <p:cNvSpPr/>
          <p:nvPr/>
        </p:nvSpPr>
        <p:spPr>
          <a:xfrm>
            <a:off x="6667262" y="2658904"/>
            <a:ext cx="628055" cy="22860"/>
          </a:xfrm>
          <a:prstGeom prst="roundRect">
            <a:avLst>
              <a:gd name="adj" fmla="val 384687"/>
            </a:avLst>
          </a:prstGeom>
          <a:solidFill>
            <a:srgbClr val="B8C3DF"/>
          </a:solidFill>
          <a:ln/>
        </p:spPr>
      </p:sp>
      <p:sp>
        <p:nvSpPr>
          <p:cNvPr id="6" name="Shape 3"/>
          <p:cNvSpPr/>
          <p:nvPr/>
        </p:nvSpPr>
        <p:spPr>
          <a:xfrm>
            <a:off x="6219111" y="2434828"/>
            <a:ext cx="471011" cy="471011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297632" y="2474059"/>
            <a:ext cx="313968" cy="3925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450" b="1" dirty="0"/>
          </a:p>
        </p:txBody>
      </p:sp>
      <p:sp>
        <p:nvSpPr>
          <p:cNvPr id="8" name="Text 5"/>
          <p:cNvSpPr/>
          <p:nvPr/>
        </p:nvSpPr>
        <p:spPr>
          <a:xfrm>
            <a:off x="7501533" y="2408634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b="1" dirty="0" err="1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Навигаци</a:t>
            </a: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я и импровизация</a:t>
            </a:r>
            <a:endParaRPr lang="en-US" sz="2800" b="1" dirty="0"/>
          </a:p>
        </p:txBody>
      </p:sp>
      <p:sp>
        <p:nvSpPr>
          <p:cNvPr id="9" name="Text 6"/>
          <p:cNvSpPr/>
          <p:nvPr/>
        </p:nvSpPr>
        <p:spPr>
          <a:xfrm>
            <a:off x="7501533" y="2861310"/>
            <a:ext cx="639615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Педагог – координатор, мотивирует и </a:t>
            </a:r>
            <a:r>
              <a:rPr lang="en-US" sz="2200" dirty="0" err="1" smtClean="0">
                <a:latin typeface="Arial" pitchFamily="34" charset="0"/>
                <a:ea typeface="Nobile" pitchFamily="34" charset="-122"/>
                <a:cs typeface="Arial" pitchFamily="34" charset="0"/>
              </a:rPr>
              <a:t>направляет</a:t>
            </a:r>
            <a:r>
              <a:rPr lang="ru-RU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.</a:t>
            </a:r>
          </a:p>
          <a:p>
            <a:pPr marL="0" indent="0" algn="l">
              <a:lnSpc>
                <a:spcPts val="2600"/>
              </a:lnSpc>
              <a:buNone/>
            </a:pPr>
            <a:r>
              <a:rPr lang="ru-RU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Может добавлять или убирать задания.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667262" y="4074557"/>
            <a:ext cx="628055" cy="22860"/>
          </a:xfrm>
          <a:prstGeom prst="roundRect">
            <a:avLst>
              <a:gd name="adj" fmla="val 384687"/>
            </a:avLst>
          </a:prstGeom>
          <a:solidFill>
            <a:srgbClr val="B8C3DF"/>
          </a:solidFill>
          <a:ln/>
        </p:spPr>
      </p:sp>
      <p:sp>
        <p:nvSpPr>
          <p:cNvPr id="11" name="Shape 8"/>
          <p:cNvSpPr/>
          <p:nvPr/>
        </p:nvSpPr>
        <p:spPr>
          <a:xfrm>
            <a:off x="6219111" y="3850481"/>
            <a:ext cx="471011" cy="471011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297632" y="3889712"/>
            <a:ext cx="313968" cy="3925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450" b="1" dirty="0"/>
          </a:p>
        </p:txBody>
      </p:sp>
      <p:sp>
        <p:nvSpPr>
          <p:cNvPr id="13" name="Text 10"/>
          <p:cNvSpPr/>
          <p:nvPr/>
        </p:nvSpPr>
        <p:spPr>
          <a:xfrm>
            <a:off x="7501533" y="3824288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b="1" dirty="0" err="1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Доступност</a:t>
            </a:r>
            <a:r>
              <a:rPr lang="ru-RU" sz="2800" b="1" dirty="0" err="1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ь</a:t>
            </a:r>
            <a:endParaRPr lang="en-US" sz="2800" b="1" dirty="0"/>
          </a:p>
        </p:txBody>
      </p:sp>
      <p:sp>
        <p:nvSpPr>
          <p:cNvPr id="14" name="Text 11"/>
          <p:cNvSpPr/>
          <p:nvPr/>
        </p:nvSpPr>
        <p:spPr>
          <a:xfrm>
            <a:off x="7501533" y="4276963"/>
            <a:ext cx="639615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Задания соответствуют возрасту и особенностям</a:t>
            </a:r>
            <a:r>
              <a:rPr lang="en-US" sz="1600" dirty="0"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667262" y="5490210"/>
            <a:ext cx="628055" cy="22860"/>
          </a:xfrm>
          <a:prstGeom prst="roundRect">
            <a:avLst>
              <a:gd name="adj" fmla="val 384687"/>
            </a:avLst>
          </a:prstGeom>
          <a:solidFill>
            <a:srgbClr val="B8C3DF"/>
          </a:solidFill>
          <a:ln/>
        </p:spPr>
      </p:sp>
      <p:sp>
        <p:nvSpPr>
          <p:cNvPr id="16" name="Shape 13"/>
          <p:cNvSpPr/>
          <p:nvPr/>
        </p:nvSpPr>
        <p:spPr>
          <a:xfrm>
            <a:off x="6219111" y="5266134"/>
            <a:ext cx="471011" cy="471011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297632" y="5305365"/>
            <a:ext cx="313968" cy="3925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450" b="1" dirty="0"/>
          </a:p>
        </p:txBody>
      </p:sp>
      <p:sp>
        <p:nvSpPr>
          <p:cNvPr id="18" name="Text 15"/>
          <p:cNvSpPr/>
          <p:nvPr/>
        </p:nvSpPr>
        <p:spPr>
          <a:xfrm>
            <a:off x="7501533" y="4978300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b="1" dirty="0" err="1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Системност</a:t>
            </a:r>
            <a:r>
              <a:rPr lang="ru-RU" sz="2800" b="1" dirty="0" err="1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ь</a:t>
            </a: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 и интеграция</a:t>
            </a:r>
            <a:endParaRPr lang="en-US" sz="2800" b="1" dirty="0"/>
          </a:p>
        </p:txBody>
      </p:sp>
      <p:sp>
        <p:nvSpPr>
          <p:cNvPr id="19" name="Text 16"/>
          <p:cNvSpPr/>
          <p:nvPr/>
        </p:nvSpPr>
        <p:spPr>
          <a:xfrm>
            <a:off x="7501533" y="5402103"/>
            <a:ext cx="639615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Задания логически связаны друг с </a:t>
            </a:r>
            <a:r>
              <a:rPr lang="en-US" sz="2200" dirty="0" err="1">
                <a:latin typeface="Arial" pitchFamily="34" charset="0"/>
                <a:ea typeface="Nobile" pitchFamily="34" charset="-122"/>
                <a:cs typeface="Arial" pitchFamily="34" charset="0"/>
              </a:rPr>
              <a:t>другом</a:t>
            </a:r>
            <a:r>
              <a:rPr lang="en-US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.</a:t>
            </a:r>
            <a:endParaRPr lang="ru-RU" sz="2200" dirty="0" smtClean="0">
              <a:latin typeface="Arial" pitchFamily="34" charset="0"/>
              <a:ea typeface="Nobile" pitchFamily="34" charset="-122"/>
              <a:cs typeface="Arial" pitchFamily="34" charset="0"/>
            </a:endParaRPr>
          </a:p>
          <a:p>
            <a:pPr marL="0" indent="0" algn="l">
              <a:lnSpc>
                <a:spcPts val="2600"/>
              </a:lnSpc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Используются различные виды образовательной</a:t>
            </a:r>
          </a:p>
          <a:p>
            <a:pPr marL="0" indent="0" algn="l">
              <a:lnSpc>
                <a:spcPts val="2600"/>
              </a:lnSpc>
              <a:buNone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д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еятельности.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6667262" y="6905863"/>
            <a:ext cx="628055" cy="22860"/>
          </a:xfrm>
          <a:prstGeom prst="roundRect">
            <a:avLst>
              <a:gd name="adj" fmla="val 384687"/>
            </a:avLst>
          </a:prstGeom>
          <a:solidFill>
            <a:srgbClr val="B8C3DF"/>
          </a:solidFill>
          <a:ln/>
        </p:spPr>
      </p:sp>
      <p:sp>
        <p:nvSpPr>
          <p:cNvPr id="21" name="Shape 18"/>
          <p:cNvSpPr/>
          <p:nvPr/>
        </p:nvSpPr>
        <p:spPr>
          <a:xfrm>
            <a:off x="6219111" y="6681788"/>
            <a:ext cx="471011" cy="471011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6297632" y="6721019"/>
            <a:ext cx="313968" cy="3925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450" b="1" dirty="0"/>
          </a:p>
        </p:txBody>
      </p:sp>
      <p:sp>
        <p:nvSpPr>
          <p:cNvPr id="23" name="Text 20"/>
          <p:cNvSpPr/>
          <p:nvPr/>
        </p:nvSpPr>
        <p:spPr>
          <a:xfrm>
            <a:off x="7501533" y="6681788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b="1" dirty="0" err="1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Эмоциональн</a:t>
            </a:r>
            <a:r>
              <a:rPr lang="ru-RU" sz="2800" b="1" dirty="0" err="1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ая</a:t>
            </a: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 окрашенность заданий</a:t>
            </a:r>
            <a:endParaRPr lang="en-US" sz="2800" b="1" dirty="0"/>
          </a:p>
        </p:txBody>
      </p:sp>
      <p:sp>
        <p:nvSpPr>
          <p:cNvPr id="24" name="Text 21"/>
          <p:cNvSpPr/>
          <p:nvPr/>
        </p:nvSpPr>
        <p:spPr>
          <a:xfrm>
            <a:off x="7501533" y="7108269"/>
            <a:ext cx="639615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Задачи реализуются при помощи и</a:t>
            </a:r>
            <a:r>
              <a:rPr lang="en-US" sz="2200" dirty="0" err="1" smtClean="0">
                <a:latin typeface="Arial" pitchFamily="34" charset="0"/>
                <a:ea typeface="Nobile" pitchFamily="34" charset="-122"/>
                <a:cs typeface="Arial" pitchFamily="34" charset="0"/>
              </a:rPr>
              <a:t>гровы</a:t>
            </a:r>
            <a:r>
              <a:rPr lang="ru-RU" sz="2200" dirty="0" err="1" smtClean="0">
                <a:latin typeface="Arial" pitchFamily="34" charset="0"/>
                <a:ea typeface="Nobile" pitchFamily="34" charset="-122"/>
                <a:cs typeface="Arial" pitchFamily="34" charset="0"/>
              </a:rPr>
              <a:t>х</a:t>
            </a:r>
            <a:r>
              <a:rPr lang="en-US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Nobile" pitchFamily="34" charset="-122"/>
                <a:cs typeface="Arial" pitchFamily="34" charset="0"/>
              </a:rPr>
              <a:t>метод</a:t>
            </a:r>
            <a:r>
              <a:rPr lang="ru-RU" sz="2200" dirty="0" err="1" smtClean="0">
                <a:latin typeface="Arial" pitchFamily="34" charset="0"/>
                <a:ea typeface="Nobile" pitchFamily="34" charset="-122"/>
                <a:cs typeface="Arial" pitchFamily="34" charset="0"/>
              </a:rPr>
              <a:t>ов</a:t>
            </a:r>
            <a:endParaRPr lang="ru-RU" sz="2200" dirty="0" smtClean="0">
              <a:latin typeface="Arial" pitchFamily="34" charset="0"/>
              <a:ea typeface="Nobile" pitchFamily="34" charset="-122"/>
              <a:cs typeface="Arial" pitchFamily="34" charset="0"/>
            </a:endParaRPr>
          </a:p>
          <a:p>
            <a:pPr marL="0" indent="0" algn="l">
              <a:lnSpc>
                <a:spcPts val="2600"/>
              </a:lnSpc>
              <a:buNone/>
            </a:pPr>
            <a:r>
              <a:rPr lang="en-US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 </a:t>
            </a: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и </a:t>
            </a:r>
            <a:r>
              <a:rPr lang="en-US" sz="2200" dirty="0" err="1" smtClean="0">
                <a:latin typeface="Arial" pitchFamily="34" charset="0"/>
                <a:ea typeface="Nobile" pitchFamily="34" charset="-122"/>
                <a:cs typeface="Arial" pitchFamily="34" charset="0"/>
              </a:rPr>
              <a:t>прием</a:t>
            </a:r>
            <a:r>
              <a:rPr lang="ru-RU" sz="2200" dirty="0" err="1" smtClean="0">
                <a:latin typeface="Arial" pitchFamily="34" charset="0"/>
                <a:ea typeface="Nobile" pitchFamily="34" charset="-122"/>
                <a:cs typeface="Arial" pitchFamily="34" charset="0"/>
              </a:rPr>
              <a:t>ов</a:t>
            </a:r>
            <a:r>
              <a:rPr lang="en-US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.</a:t>
            </a:r>
            <a:r>
              <a:rPr lang="ru-RU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 </a:t>
            </a:r>
            <a:r>
              <a:rPr lang="ru-RU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Участие по желанию. 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7" name="Picture 1" descr="H:\СЕМИНАР Квест-тех\28-02-2025_13-34-28\IMG-20250312-WA00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31291" cy="822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8265" y="498038"/>
            <a:ext cx="7880271" cy="1128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355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Этапы подготовки и проведения детского КВЕСТА</a:t>
            </a:r>
            <a:endParaRPr lang="en-US" sz="3550" b="1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265" y="1897023"/>
            <a:ext cx="902732" cy="132885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291745" y="2077522"/>
            <a:ext cx="2256830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Подготовка</a:t>
            </a:r>
            <a:endParaRPr lang="en-US" sz="2800" b="1" dirty="0"/>
          </a:p>
        </p:txBody>
      </p:sp>
      <p:sp>
        <p:nvSpPr>
          <p:cNvPr id="6" name="Text 2"/>
          <p:cNvSpPr/>
          <p:nvPr/>
        </p:nvSpPr>
        <p:spPr>
          <a:xfrm>
            <a:off x="7291745" y="2467928"/>
            <a:ext cx="6706791" cy="577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25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Определите тему, цели и задачи квеста. Разработайте детальный сценарий.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265" y="3225879"/>
            <a:ext cx="902732" cy="132885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291745" y="3406378"/>
            <a:ext cx="2256830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Организация</a:t>
            </a:r>
            <a:endParaRPr lang="en-US" sz="2800" b="1" dirty="0"/>
          </a:p>
        </p:txBody>
      </p:sp>
      <p:sp>
        <p:nvSpPr>
          <p:cNvPr id="9" name="Text 4"/>
          <p:cNvSpPr/>
          <p:nvPr/>
        </p:nvSpPr>
        <p:spPr>
          <a:xfrm>
            <a:off x="7291745" y="3796784"/>
            <a:ext cx="6706791" cy="577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25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Подберите подходящее место и оборудование. Создайте все необходимые материалы.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265" y="4554736"/>
            <a:ext cx="902732" cy="132885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291745" y="4735235"/>
            <a:ext cx="2256830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Проведение</a:t>
            </a:r>
            <a:endParaRPr lang="en-US" sz="2800" b="1" dirty="0"/>
          </a:p>
        </p:txBody>
      </p:sp>
      <p:sp>
        <p:nvSpPr>
          <p:cNvPr id="12" name="Text 6"/>
          <p:cNvSpPr/>
          <p:nvPr/>
        </p:nvSpPr>
        <p:spPr>
          <a:xfrm>
            <a:off x="7291745" y="5125641"/>
            <a:ext cx="6706791" cy="577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25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Активно вовлекайте детей в процесс. Следите за ходом выполнения заданий.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8265" y="5883593"/>
            <a:ext cx="902732" cy="132885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291745" y="6064091"/>
            <a:ext cx="2256830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Анализ</a:t>
            </a:r>
            <a:endParaRPr lang="en-US" sz="2800" b="1" dirty="0"/>
          </a:p>
        </p:txBody>
      </p:sp>
      <p:sp>
        <p:nvSpPr>
          <p:cNvPr id="15" name="Text 8"/>
          <p:cNvSpPr/>
          <p:nvPr/>
        </p:nvSpPr>
        <p:spPr>
          <a:xfrm>
            <a:off x="7291745" y="6454497"/>
            <a:ext cx="6706791" cy="577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25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Обсудите результаты и оцените выполнение заданий. Проведите рефлексию.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1189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44052" y="3430429"/>
            <a:ext cx="7126605" cy="702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Плюсы КВЕСТ-технологии</a:t>
            </a:r>
            <a:endParaRPr lang="en-US" sz="4400" b="1" dirty="0"/>
          </a:p>
        </p:txBody>
      </p:sp>
      <p:sp>
        <p:nvSpPr>
          <p:cNvPr id="4" name="Shape 1"/>
          <p:cNvSpPr/>
          <p:nvPr/>
        </p:nvSpPr>
        <p:spPr>
          <a:xfrm>
            <a:off x="787241" y="4723686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1538" y="4765834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18285" y="4723686"/>
            <a:ext cx="3286720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Повышение мотивации</a:t>
            </a:r>
            <a:endParaRPr lang="en-US" sz="2800" b="1" dirty="0"/>
          </a:p>
        </p:txBody>
      </p:sp>
      <p:sp>
        <p:nvSpPr>
          <p:cNvPr id="7" name="Text 4"/>
          <p:cNvSpPr/>
          <p:nvPr/>
        </p:nvSpPr>
        <p:spPr>
          <a:xfrm>
            <a:off x="1293376" y="5229821"/>
            <a:ext cx="5684520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Игровой формат делает </a:t>
            </a:r>
            <a:r>
              <a:rPr lang="en-US" sz="2200" dirty="0" err="1">
                <a:latin typeface="Arial" pitchFamily="34" charset="0"/>
                <a:ea typeface="Nobile" pitchFamily="34" charset="-122"/>
                <a:cs typeface="Arial" pitchFamily="34" charset="0"/>
              </a:rPr>
              <a:t>обучение</a:t>
            </a: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Nobile" pitchFamily="34" charset="-122"/>
                <a:cs typeface="Arial" pitchFamily="34" charset="0"/>
              </a:rPr>
              <a:t>интересным</a:t>
            </a:r>
            <a:r>
              <a:rPr lang="ru-RU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 </a:t>
            </a:r>
          </a:p>
          <a:p>
            <a:pPr marL="0" indent="0">
              <a:lnSpc>
                <a:spcPts val="2800"/>
              </a:lnSpc>
              <a:buNone/>
            </a:pPr>
            <a:r>
              <a:rPr lang="ru-RU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и увлекательным</a:t>
            </a:r>
            <a:r>
              <a:rPr lang="en-US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427714" y="4723686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512010" y="4765834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8158758" y="4723686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Развитие навыков</a:t>
            </a:r>
            <a:endParaRPr lang="en-US" sz="2800" b="1" dirty="0"/>
          </a:p>
        </p:txBody>
      </p:sp>
      <p:sp>
        <p:nvSpPr>
          <p:cNvPr id="11" name="Text 8"/>
          <p:cNvSpPr/>
          <p:nvPr/>
        </p:nvSpPr>
        <p:spPr>
          <a:xfrm>
            <a:off x="8158758" y="5210056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0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Развитие мышления, внимания, памяти, коммуникации.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87241" y="6407587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71538" y="6449735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18285" y="6407587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Интерактивность</a:t>
            </a:r>
            <a:endParaRPr lang="en-US" sz="2800" b="1" dirty="0"/>
          </a:p>
        </p:txBody>
      </p:sp>
      <p:sp>
        <p:nvSpPr>
          <p:cNvPr id="15" name="Text 12"/>
          <p:cNvSpPr/>
          <p:nvPr/>
        </p:nvSpPr>
        <p:spPr>
          <a:xfrm>
            <a:off x="1293376" y="6893957"/>
            <a:ext cx="6134338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0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Активное участие, применение знаний на практике.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7427714" y="6407587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512010" y="6449735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8158758" y="6407587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Индивидуализация</a:t>
            </a:r>
            <a:endParaRPr lang="en-US" sz="2800" b="1" dirty="0"/>
          </a:p>
        </p:txBody>
      </p:sp>
      <p:sp>
        <p:nvSpPr>
          <p:cNvPr id="19" name="Text 16"/>
          <p:cNvSpPr/>
          <p:nvPr/>
        </p:nvSpPr>
        <p:spPr>
          <a:xfrm>
            <a:off x="8158758" y="6893957"/>
            <a:ext cx="5684520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80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Адаптация заданий к уровню ученика.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1189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44052" y="3430429"/>
            <a:ext cx="7126605" cy="702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ru-RU" sz="44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Минусы</a:t>
            </a:r>
            <a:r>
              <a:rPr lang="en-US" sz="44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44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КВЕСТ-технологии</a:t>
            </a:r>
            <a:endParaRPr lang="en-US" sz="4400" b="1" dirty="0"/>
          </a:p>
        </p:txBody>
      </p:sp>
      <p:sp>
        <p:nvSpPr>
          <p:cNvPr id="4" name="Shape 1"/>
          <p:cNvSpPr/>
          <p:nvPr/>
        </p:nvSpPr>
        <p:spPr>
          <a:xfrm>
            <a:off x="787241" y="4723686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1538" y="4765834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18285" y="4723686"/>
            <a:ext cx="3286720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Трудоемкость подготовки</a:t>
            </a:r>
            <a:endParaRPr lang="en-US" sz="2800" b="1" dirty="0"/>
          </a:p>
        </p:txBody>
      </p:sp>
      <p:sp>
        <p:nvSpPr>
          <p:cNvPr id="7" name="Text 4"/>
          <p:cNvSpPr/>
          <p:nvPr/>
        </p:nvSpPr>
        <p:spPr>
          <a:xfrm>
            <a:off x="1518285" y="5229821"/>
            <a:ext cx="5684520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800"/>
              </a:lnSpc>
              <a:buNone/>
            </a:pPr>
            <a:r>
              <a:rPr lang="ru-RU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Разработка требует времени и усилий.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427714" y="4723686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512010" y="4765834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8158758" y="4723686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Необходимость контроля</a:t>
            </a:r>
            <a:endParaRPr lang="en-US" sz="2800" b="1" dirty="0"/>
          </a:p>
        </p:txBody>
      </p:sp>
      <p:sp>
        <p:nvSpPr>
          <p:cNvPr id="11" name="Text 8"/>
          <p:cNvSpPr/>
          <p:nvPr/>
        </p:nvSpPr>
        <p:spPr>
          <a:xfrm>
            <a:off x="8158758" y="5210056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ru-RU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Следить за ходом игры и оказывать помощь по необходимости.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4636293" y="6252924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805005" y="6337340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5346859" y="6407587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Возможная перегрузка</a:t>
            </a:r>
            <a:endParaRPr lang="en-US" sz="2800" b="1" dirty="0"/>
          </a:p>
        </p:txBody>
      </p:sp>
      <p:sp>
        <p:nvSpPr>
          <p:cNvPr id="15" name="Text 12"/>
          <p:cNvSpPr/>
          <p:nvPr/>
        </p:nvSpPr>
        <p:spPr>
          <a:xfrm>
            <a:off x="5346859" y="6893957"/>
            <a:ext cx="7096932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ru-RU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Продолжительность игры должна соответствовать возрастным особенностям участников. 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339549" y="238539"/>
            <a:ext cx="8588750" cy="836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ru-RU" sz="445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Опыт применения КВЕСТОВ</a:t>
            </a:r>
            <a:endParaRPr lang="en-US" sz="4450" b="1" dirty="0"/>
          </a:p>
        </p:txBody>
      </p:sp>
      <p:sp>
        <p:nvSpPr>
          <p:cNvPr id="6" name="Text 3"/>
          <p:cNvSpPr/>
          <p:nvPr/>
        </p:nvSpPr>
        <p:spPr>
          <a:xfrm>
            <a:off x="6398895" y="6334006"/>
            <a:ext cx="125373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endParaRPr lang="en-US" sz="750" dirty="0"/>
          </a:p>
        </p:txBody>
      </p:sp>
      <p:pic>
        <p:nvPicPr>
          <p:cNvPr id="1028" name="Picture 4" descr="H:\СЕМИНАР Квест-тех\28-02-2025_13-34-28\nqZSAsOYHD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0682" y="1075021"/>
            <a:ext cx="6054465" cy="3800603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3792" y="4875624"/>
            <a:ext cx="5641388" cy="335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H:\СЕМИНАР Квест-тех\28-02-2025_13-34-28\61c8cf95c31c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97" y="1075021"/>
            <a:ext cx="6779103" cy="3800602"/>
          </a:xfrm>
          <a:prstGeom prst="rect">
            <a:avLst/>
          </a:prstGeom>
          <a:noFill/>
        </p:spPr>
      </p:pic>
      <p:pic>
        <p:nvPicPr>
          <p:cNvPr id="13" name="Picture 6" descr="H:\СЕМИНАР Квест-тех\28-02-2025_13-34-28\full_UpUxrQi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75180" y="4875624"/>
            <a:ext cx="5355220" cy="3400063"/>
          </a:xfrm>
          <a:prstGeom prst="rect">
            <a:avLst/>
          </a:prstGeom>
          <a:noFill/>
        </p:spPr>
      </p:pic>
      <p:pic>
        <p:nvPicPr>
          <p:cNvPr id="1031" name="Picture 7" descr="H:\СЕМИНАР Квест-тех\28-02-2025_13-34-28\image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" y="4875624"/>
            <a:ext cx="3633792" cy="3353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28069" y="298174"/>
            <a:ext cx="117149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ru-RU" sz="445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Опыт применения КВЕСТОВ</a:t>
            </a:r>
            <a:endParaRPr lang="en-US" sz="445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1603" y="1354838"/>
            <a:ext cx="4412974" cy="332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62570"/>
            <a:ext cx="4810539" cy="326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:\СЕМИНАР Квест-тех\28-02-2025_13-34-28\20250310_0934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120887" cy="4486375"/>
          </a:xfrm>
          <a:prstGeom prst="rect">
            <a:avLst/>
          </a:prstGeom>
          <a:noFill/>
        </p:spPr>
      </p:pic>
      <p:pic>
        <p:nvPicPr>
          <p:cNvPr id="14" name="Picture 5" descr="H:\СЕМИНАР Квест-тех\28-02-2025_13-34-28\f294a08a6688a913c3f77deb26da75e2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65728" y="1464153"/>
            <a:ext cx="6060411" cy="5318162"/>
          </a:xfrm>
          <a:prstGeom prst="rect">
            <a:avLst/>
          </a:prstGeom>
          <a:noFill/>
        </p:spPr>
      </p:pic>
      <p:pic>
        <p:nvPicPr>
          <p:cNvPr id="2055" name="Picture 7" descr="H:\СЕМИНАР Квест-тех\28-02-2025_13-34-28\20250310_09344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27984" y="4962570"/>
            <a:ext cx="3065132" cy="3169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059623" y="0"/>
            <a:ext cx="821078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Квесты на базе «Точки роста»</a:t>
            </a:r>
            <a:endParaRPr lang="en-US" sz="4450" b="1" dirty="0"/>
          </a:p>
        </p:txBody>
      </p:sp>
      <p:pic>
        <p:nvPicPr>
          <p:cNvPr id="3074" name="Picture 2" descr="H:\СЕМИНАР Квест-тех\28-02-2025_13-34-28\IMG-20250312-WA00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20" y="0"/>
            <a:ext cx="3227820" cy="4671392"/>
          </a:xfrm>
          <a:prstGeom prst="rect">
            <a:avLst/>
          </a:prstGeom>
          <a:noFill/>
        </p:spPr>
      </p:pic>
      <p:pic>
        <p:nvPicPr>
          <p:cNvPr id="3077" name="Picture 5" descr="H:\СЕМИНАР Квест-тех\28-02-2025_13-34-28\IMG-20250227-WA00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01339" y="4671392"/>
            <a:ext cx="7229061" cy="3558208"/>
          </a:xfrm>
          <a:prstGeom prst="rect">
            <a:avLst/>
          </a:prstGeom>
          <a:noFill/>
        </p:spPr>
      </p:pic>
      <p:pic>
        <p:nvPicPr>
          <p:cNvPr id="3078" name="Picture 6" descr="H:\СЕМИНАР Квест-тех\28-02-2025_13-34-28\IMG-20250227-WA00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71392"/>
            <a:ext cx="7276114" cy="3578832"/>
          </a:xfrm>
          <a:prstGeom prst="rect">
            <a:avLst/>
          </a:prstGeom>
          <a:noFill/>
        </p:spPr>
      </p:pic>
      <p:pic>
        <p:nvPicPr>
          <p:cNvPr id="3079" name="Picture 7" descr="H:\СЕМИНАР Квест-тех\28-02-2025_13-34-28\IMG-20250227-WA003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51240" y="975479"/>
            <a:ext cx="5483185" cy="3695913"/>
          </a:xfrm>
          <a:prstGeom prst="rect">
            <a:avLst/>
          </a:prstGeom>
          <a:noFill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34425" y="975479"/>
            <a:ext cx="5895975" cy="36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251240" y="266700"/>
            <a:ext cx="821078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ru-RU" sz="445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Что означают эти две буквы?</a:t>
            </a:r>
            <a:endParaRPr lang="en-US" sz="445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303170" y="1948070"/>
            <a:ext cx="438201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ИИ</a:t>
            </a:r>
            <a:endParaRPr lang="ru-RU" sz="20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599583" y="1912515"/>
            <a:ext cx="6659218" cy="447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Искусственный интеллект</a:t>
            </a:r>
            <a:r>
              <a:rPr kumimoji="0" lang="ru-RU" sz="2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это компьютерная технология, которая позволяет программам и системам "думать" и "делать выводы", как это делают люди,  демонстрировать человекоподобные рассуждения и возможности.</a:t>
            </a:r>
            <a:endParaRPr kumimoji="0" lang="ru-RU" sz="2800" b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Это когда компьютер «думает» как человек.</a:t>
            </a:r>
            <a:endParaRPr kumimoji="0" lang="ru-RU" sz="2800" b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61606" y="675861"/>
            <a:ext cx="772457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Использование ИИ </a:t>
            </a:r>
            <a:endParaRPr lang="ru-RU" sz="4450" b="1" dirty="0" smtClean="0"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 err="1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для</a:t>
            </a:r>
            <a:r>
              <a:rPr lang="en-US" sz="445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445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разработки КВЕСТОВ</a:t>
            </a:r>
            <a:endParaRPr lang="en-US" sz="4450" b="1" dirty="0"/>
          </a:p>
        </p:txBody>
      </p:sp>
      <p:sp>
        <p:nvSpPr>
          <p:cNvPr id="3" name="Text 1"/>
          <p:cNvSpPr/>
          <p:nvPr/>
        </p:nvSpPr>
        <p:spPr>
          <a:xfrm>
            <a:off x="793790" y="36385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6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Генерация заданий</a:t>
            </a:r>
            <a:endParaRPr lang="en-US" sz="2600" b="1" dirty="0"/>
          </a:p>
        </p:txBody>
      </p:sp>
      <p:sp>
        <p:nvSpPr>
          <p:cNvPr id="4" name="Text 2"/>
          <p:cNvSpPr/>
          <p:nvPr/>
        </p:nvSpPr>
        <p:spPr>
          <a:xfrm>
            <a:off x="793790" y="4219694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dirty="0">
                <a:latin typeface="Arial" pitchFamily="34" charset="0"/>
                <a:ea typeface="Nobile" pitchFamily="34" charset="-122"/>
                <a:cs typeface="Arial" pitchFamily="34" charset="0"/>
              </a:rPr>
              <a:t>ИИ может создавать </a:t>
            </a:r>
            <a:r>
              <a:rPr lang="en-US" sz="2400" dirty="0" err="1">
                <a:latin typeface="Arial" pitchFamily="34" charset="0"/>
                <a:ea typeface="Nobile" pitchFamily="34" charset="-122"/>
                <a:cs typeface="Arial" pitchFamily="34" charset="0"/>
              </a:rPr>
              <a:t>уникальные</a:t>
            </a:r>
            <a:r>
              <a:rPr lang="en-US" sz="2400" dirty="0">
                <a:latin typeface="Arial" pitchFamily="34" charset="0"/>
                <a:ea typeface="Nobile" pitchFamily="34" charset="-122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ea typeface="Nobile" pitchFamily="34" charset="-122"/>
                <a:cs typeface="Arial" pitchFamily="34" charset="0"/>
              </a:rPr>
              <a:t>задачи</a:t>
            </a:r>
            <a:r>
              <a:rPr lang="ru-RU" sz="24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 на основе заданной темы и уровня сложности</a:t>
            </a:r>
            <a:r>
              <a:rPr lang="en-US" sz="24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200406" y="36385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6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Анализ данных</a:t>
            </a:r>
            <a:endParaRPr lang="en-US" sz="2600" b="1" dirty="0"/>
          </a:p>
        </p:txBody>
      </p:sp>
      <p:sp>
        <p:nvSpPr>
          <p:cNvPr id="6" name="Text 4"/>
          <p:cNvSpPr/>
          <p:nvPr/>
        </p:nvSpPr>
        <p:spPr>
          <a:xfrm>
            <a:off x="4200406" y="4219694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dirty="0">
                <a:latin typeface="Arial" pitchFamily="34" charset="0"/>
                <a:ea typeface="Nobile" pitchFamily="34" charset="-122"/>
                <a:cs typeface="Arial" pitchFamily="34" charset="0"/>
              </a:rPr>
              <a:t>Анализ результатов, выявление </a:t>
            </a:r>
            <a:r>
              <a:rPr lang="en-US" sz="2400" dirty="0" err="1">
                <a:latin typeface="Arial" pitchFamily="34" charset="0"/>
                <a:ea typeface="Nobile" pitchFamily="34" charset="-122"/>
                <a:cs typeface="Arial" pitchFamily="34" charset="0"/>
              </a:rPr>
              <a:t>слабых</a:t>
            </a:r>
            <a:r>
              <a:rPr lang="en-US" sz="2400" dirty="0">
                <a:latin typeface="Arial" pitchFamily="34" charset="0"/>
                <a:ea typeface="Nobile" pitchFamily="34" charset="-122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ea typeface="Nobile" pitchFamily="34" charset="-122"/>
                <a:cs typeface="Arial" pitchFamily="34" charset="0"/>
              </a:rPr>
              <a:t>мест</a:t>
            </a:r>
            <a:r>
              <a:rPr lang="ru-RU" sz="24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 и адаптировать задания под учеников</a:t>
            </a:r>
            <a:r>
              <a:rPr lang="en-US" sz="24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607022" y="36385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6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Персонализация</a:t>
            </a:r>
            <a:endParaRPr lang="en-US" sz="2600" b="1" dirty="0"/>
          </a:p>
        </p:txBody>
      </p:sp>
      <p:sp>
        <p:nvSpPr>
          <p:cNvPr id="8" name="Text 6"/>
          <p:cNvSpPr/>
          <p:nvPr/>
        </p:nvSpPr>
        <p:spPr>
          <a:xfrm>
            <a:off x="7607022" y="4219694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dirty="0">
                <a:latin typeface="Arial" pitchFamily="34" charset="0"/>
                <a:ea typeface="Nobile" pitchFamily="34" charset="-122"/>
                <a:cs typeface="Arial" pitchFamily="34" charset="0"/>
              </a:rPr>
              <a:t>Индивидуальные задания для </a:t>
            </a:r>
            <a:r>
              <a:rPr lang="en-US" sz="2400" dirty="0" err="1">
                <a:latin typeface="Arial" pitchFamily="34" charset="0"/>
                <a:ea typeface="Nobile" pitchFamily="34" charset="-122"/>
                <a:cs typeface="Arial" pitchFamily="34" charset="0"/>
              </a:rPr>
              <a:t>каждого</a:t>
            </a:r>
            <a:r>
              <a:rPr lang="en-US" sz="2400" dirty="0">
                <a:latin typeface="Arial" pitchFamily="34" charset="0"/>
                <a:ea typeface="Nobile" pitchFamily="34" charset="-122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ea typeface="Nobile" pitchFamily="34" charset="-122"/>
                <a:cs typeface="Arial" pitchFamily="34" charset="0"/>
              </a:rPr>
              <a:t>ученика</a:t>
            </a:r>
            <a:r>
              <a:rPr lang="ru-RU" sz="24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, учитывая их уровень знаний и интересы.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1013638" y="3638550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6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Виртуальные квесты</a:t>
            </a:r>
            <a:endParaRPr lang="en-US" sz="2600" b="1" dirty="0"/>
          </a:p>
        </p:txBody>
      </p:sp>
      <p:sp>
        <p:nvSpPr>
          <p:cNvPr id="10" name="Text 8"/>
          <p:cNvSpPr/>
          <p:nvPr/>
        </p:nvSpPr>
        <p:spPr>
          <a:xfrm>
            <a:off x="11013638" y="4574024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dirty="0">
                <a:latin typeface="Arial" pitchFamily="34" charset="0"/>
                <a:ea typeface="Nobile" pitchFamily="34" charset="-122"/>
                <a:cs typeface="Arial" pitchFamily="34" charset="0"/>
              </a:rPr>
              <a:t>Разработка </a:t>
            </a:r>
            <a:r>
              <a:rPr lang="en-US" sz="2400" dirty="0" err="1">
                <a:latin typeface="Arial" pitchFamily="34" charset="0"/>
                <a:ea typeface="Nobile" pitchFamily="34" charset="-122"/>
                <a:cs typeface="Arial" pitchFamily="34" charset="0"/>
              </a:rPr>
              <a:t>интерактивных</a:t>
            </a:r>
            <a:r>
              <a:rPr lang="en-US" sz="2400" dirty="0">
                <a:latin typeface="Arial" pitchFamily="34" charset="0"/>
                <a:ea typeface="Nobile" pitchFamily="34" charset="-122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ea typeface="Nobile" pitchFamily="34" charset="-122"/>
                <a:cs typeface="Arial" pitchFamily="34" charset="0"/>
              </a:rPr>
              <a:t>сценариев</a:t>
            </a:r>
            <a:r>
              <a:rPr lang="ru-RU" sz="24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 для </a:t>
            </a:r>
            <a:r>
              <a:rPr lang="ru-RU" sz="2400" dirty="0" err="1" smtClean="0">
                <a:latin typeface="Arial" pitchFamily="34" charset="0"/>
                <a:ea typeface="Nobile" pitchFamily="34" charset="-122"/>
                <a:cs typeface="Arial" pitchFamily="34" charset="0"/>
              </a:rPr>
              <a:t>онлайн-квестов</a:t>
            </a:r>
            <a:r>
              <a:rPr lang="en-US" sz="24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Логотип программы ChatGPT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96915" y="675861"/>
            <a:ext cx="1562317" cy="149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логотип искусственного интеллекта PNG , концепция, технологии, логотип PNG  картинки и пнг рисунок для бесплатной загрузк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017" y="298174"/>
            <a:ext cx="3101008" cy="3101009"/>
          </a:xfrm>
          <a:prstGeom prst="rect">
            <a:avLst/>
          </a:prstGeom>
          <a:noFill/>
        </p:spPr>
      </p:pic>
      <p:pic>
        <p:nvPicPr>
          <p:cNvPr id="5124" name="Picture 4" descr="Логотипы искусственного интеллекта | Создать логотип искусственного  интеллект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27114" y="6229148"/>
            <a:ext cx="2000451" cy="2000451"/>
          </a:xfrm>
          <a:prstGeom prst="rect">
            <a:avLst/>
          </a:prstGeom>
          <a:noFill/>
        </p:spPr>
      </p:pic>
      <p:pic>
        <p:nvPicPr>
          <p:cNvPr id="5126" name="Picture 6" descr="Artificial intelligence ai logo icon 34845921 Vector Art at Vecteez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6354" y="6361044"/>
            <a:ext cx="1550504" cy="1550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1189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44052" y="4234070"/>
            <a:ext cx="7126605" cy="205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ru-RU" sz="7200" b="1" dirty="0" smtClean="0">
                <a:solidFill>
                  <a:srgbClr val="7030A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СПАСИБО ЗА ВНИМАНИЕ!</a:t>
            </a:r>
            <a:endParaRPr lang="en-US" sz="7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850172" y="38951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Что такое КВЕСТ?</a:t>
            </a:r>
            <a:endParaRPr lang="en-US" sz="4450" b="1" dirty="0"/>
          </a:p>
        </p:txBody>
      </p:sp>
      <p:sp>
        <p:nvSpPr>
          <p:cNvPr id="4" name="Shape 1"/>
          <p:cNvSpPr/>
          <p:nvPr/>
        </p:nvSpPr>
        <p:spPr>
          <a:xfrm>
            <a:off x="793790" y="204799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8860" y="209049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b="1" dirty="0"/>
          </a:p>
        </p:txBody>
      </p:sp>
      <p:sp>
        <p:nvSpPr>
          <p:cNvPr id="6" name="Text 3"/>
          <p:cNvSpPr/>
          <p:nvPr/>
        </p:nvSpPr>
        <p:spPr>
          <a:xfrm>
            <a:off x="1530906" y="2047994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Приключенческая игра</a:t>
            </a:r>
            <a:endParaRPr lang="en-US" sz="2400" b="1" dirty="0"/>
          </a:p>
        </p:txBody>
      </p:sp>
      <p:sp>
        <p:nvSpPr>
          <p:cNvPr id="7" name="Text 4"/>
          <p:cNvSpPr/>
          <p:nvPr/>
        </p:nvSpPr>
        <p:spPr>
          <a:xfrm>
            <a:off x="1530906" y="2892743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Участники выполняют задания, решают головоломки. Они следуют подсказкам, чтобы достичь цели.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685467" y="204799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770537" y="209049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b="1" dirty="0"/>
          </a:p>
        </p:txBody>
      </p:sp>
      <p:sp>
        <p:nvSpPr>
          <p:cNvPr id="10" name="Text 7"/>
          <p:cNvSpPr/>
          <p:nvPr/>
        </p:nvSpPr>
        <p:spPr>
          <a:xfrm>
            <a:off x="5422583" y="2047994"/>
            <a:ext cx="2927747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Игровая педагогическая технология</a:t>
            </a:r>
            <a:endParaRPr lang="en-US" sz="2400" b="1" dirty="0"/>
          </a:p>
        </p:txBody>
      </p:sp>
      <p:sp>
        <p:nvSpPr>
          <p:cNvPr id="11" name="Text 8"/>
          <p:cNvSpPr/>
          <p:nvPr/>
        </p:nvSpPr>
        <p:spPr>
          <a:xfrm>
            <a:off x="5422583" y="3247073"/>
            <a:ext cx="2927747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Игровая форма взаимодействия педагога и учащихся. Она включает выполнение заданий в определённом контексте.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93790" y="626935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78860" y="631186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50" b="1" dirty="0"/>
          </a:p>
        </p:txBody>
      </p:sp>
      <p:sp>
        <p:nvSpPr>
          <p:cNvPr id="14" name="Text 11"/>
          <p:cNvSpPr/>
          <p:nvPr/>
        </p:nvSpPr>
        <p:spPr>
          <a:xfrm>
            <a:off x="1530906" y="62693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Игровая технология</a:t>
            </a:r>
            <a:endParaRPr lang="en-US" sz="2400" b="1" dirty="0"/>
          </a:p>
        </p:txBody>
      </p:sp>
      <p:sp>
        <p:nvSpPr>
          <p:cNvPr id="15" name="Text 12"/>
          <p:cNvSpPr/>
          <p:nvPr/>
        </p:nvSpPr>
        <p:spPr>
          <a:xfrm>
            <a:off x="1530906" y="6759773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Чётко поставленное дидактическое задание, </a:t>
            </a:r>
            <a:r>
              <a:rPr lang="en-US" sz="2200" dirty="0" err="1" smtClean="0">
                <a:latin typeface="Arial" pitchFamily="34" charset="0"/>
                <a:ea typeface="Nobile" pitchFamily="34" charset="-122"/>
                <a:cs typeface="Arial" pitchFamily="34" charset="0"/>
              </a:rPr>
              <a:t>игрово</a:t>
            </a:r>
            <a:r>
              <a:rPr lang="ru-RU" sz="2200" dirty="0" err="1" smtClean="0">
                <a:latin typeface="Arial" pitchFamily="34" charset="0"/>
                <a:ea typeface="Nobile" pitchFamily="34" charset="-122"/>
                <a:cs typeface="Arial" pitchFamily="34" charset="0"/>
              </a:rPr>
              <a:t>й</a:t>
            </a:r>
            <a:r>
              <a:rPr lang="ru-RU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Nobile" pitchFamily="34" charset="-122"/>
                <a:cs typeface="Arial" pitchFamily="34" charset="0"/>
              </a:rPr>
              <a:t>замысел</a:t>
            </a: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. Обязательно есть ведущий и чёткие правила.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3" name="Picture 1" descr="H:\СЕМИНАР Квест-тех\28-02-2025_13-34-28\phoca_thumb_l_w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6800" y="1098292"/>
            <a:ext cx="5943600" cy="61236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75690" y="982087"/>
            <a:ext cx="73608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Почему популярен КВЕСТ?</a:t>
            </a:r>
            <a:endParaRPr lang="en-US" sz="4450" b="1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166" y="3037522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3887986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6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Современность</a:t>
            </a:r>
            <a:endParaRPr lang="en-US" sz="2600" b="1" dirty="0"/>
          </a:p>
        </p:txBody>
      </p:sp>
      <p:sp>
        <p:nvSpPr>
          <p:cNvPr id="6" name="Text 2"/>
          <p:cNvSpPr/>
          <p:nvPr/>
        </p:nvSpPr>
        <p:spPr>
          <a:xfrm>
            <a:off x="6280190" y="4378404"/>
            <a:ext cx="22919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Это современно и актуально для детей.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768" y="3037522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12304" y="3887986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6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Активность</a:t>
            </a:r>
            <a:endParaRPr lang="en-US" sz="2600" b="1" dirty="0"/>
          </a:p>
        </p:txBody>
      </p:sp>
      <p:sp>
        <p:nvSpPr>
          <p:cNvPr id="9" name="Text 4"/>
          <p:cNvSpPr/>
          <p:nvPr/>
        </p:nvSpPr>
        <p:spPr>
          <a:xfrm>
            <a:off x="8912304" y="4378404"/>
            <a:ext cx="22920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200" dirty="0" err="1" smtClean="0">
                <a:latin typeface="Arial" pitchFamily="34" charset="0"/>
                <a:ea typeface="Nobile" pitchFamily="34" charset="-122"/>
                <a:cs typeface="Arial" pitchFamily="34" charset="0"/>
              </a:rPr>
              <a:t>Кажды</a:t>
            </a:r>
            <a:r>
              <a:rPr lang="ru-RU" sz="2200" dirty="0" err="1">
                <a:latin typeface="Arial" pitchFamily="34" charset="0"/>
                <a:ea typeface="Nobile" pitchFamily="34" charset="-122"/>
                <a:cs typeface="Arial" pitchFamily="34" charset="0"/>
              </a:rPr>
              <a:t>й</a:t>
            </a:r>
            <a:r>
              <a:rPr lang="en-US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 </a:t>
            </a: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ребенок может проявить активность.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95002" y="3037522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4538" y="3887986"/>
            <a:ext cx="3085862" cy="490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6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Универсальность</a:t>
            </a:r>
            <a:endParaRPr lang="en-US" sz="2600" b="1" dirty="0"/>
          </a:p>
        </p:txBody>
      </p:sp>
      <p:sp>
        <p:nvSpPr>
          <p:cNvPr id="12" name="Text 6"/>
          <p:cNvSpPr/>
          <p:nvPr/>
        </p:nvSpPr>
        <p:spPr>
          <a:xfrm>
            <a:off x="11544538" y="4378404"/>
            <a:ext cx="22919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Технология универсальна и эффективна в </a:t>
            </a:r>
            <a:r>
              <a:rPr lang="en-US" sz="2200" dirty="0" err="1">
                <a:latin typeface="Arial" pitchFamily="34" charset="0"/>
                <a:ea typeface="Nobile" pitchFamily="34" charset="-122"/>
                <a:cs typeface="Arial" pitchFamily="34" charset="0"/>
              </a:rPr>
              <a:t>разных</a:t>
            </a: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Nobile" pitchFamily="34" charset="-122"/>
                <a:cs typeface="Arial" pitchFamily="34" charset="0"/>
              </a:rPr>
              <a:t>форматах</a:t>
            </a:r>
            <a:r>
              <a:rPr lang="ru-RU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 (в урочной и внеурочной деятельности)</a:t>
            </a:r>
            <a:r>
              <a:rPr lang="en-US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263254" y="514171"/>
            <a:ext cx="669238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Цели КВЕСТ-технологии</a:t>
            </a:r>
            <a:endParaRPr lang="en-US" sz="4450" b="1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917502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2144316"/>
            <a:ext cx="53044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Развитие познавательной активности</a:t>
            </a:r>
            <a:endParaRPr lang="en-US" sz="2800" b="1" dirty="0"/>
          </a:p>
        </p:txBody>
      </p:sp>
      <p:sp>
        <p:nvSpPr>
          <p:cNvPr id="6" name="Text 2"/>
          <p:cNvSpPr/>
          <p:nvPr/>
        </p:nvSpPr>
        <p:spPr>
          <a:xfrm>
            <a:off x="2268022" y="263473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Nobile" pitchFamily="34" charset="0"/>
                <a:ea typeface="Nobile" pitchFamily="34" charset="-122"/>
                <a:cs typeface="Nobile" pitchFamily="34" charset="-120"/>
              </a:rPr>
              <a:t>Стимулирование интереса к учебному материалу.</a:t>
            </a:r>
            <a:endParaRPr lang="en-US" sz="2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278386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3505200"/>
            <a:ext cx="56876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Формирование навыков сотрудничества</a:t>
            </a:r>
            <a:endParaRPr lang="en-US" sz="2800" b="1" dirty="0"/>
          </a:p>
        </p:txBody>
      </p:sp>
      <p:sp>
        <p:nvSpPr>
          <p:cNvPr id="9" name="Text 4"/>
          <p:cNvSpPr/>
          <p:nvPr/>
        </p:nvSpPr>
        <p:spPr>
          <a:xfrm>
            <a:off x="2268022" y="399561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Nobile" pitchFamily="34" charset="0"/>
                <a:ea typeface="Nobile" pitchFamily="34" charset="-122"/>
                <a:cs typeface="Nobile" pitchFamily="34" charset="-120"/>
              </a:rPr>
              <a:t>Работа в </a:t>
            </a:r>
            <a:r>
              <a:rPr lang="en-US" sz="2000" dirty="0" err="1" smtClean="0">
                <a:latin typeface="Nobile" pitchFamily="34" charset="0"/>
                <a:ea typeface="Nobile" pitchFamily="34" charset="-122"/>
                <a:cs typeface="Nobile" pitchFamily="34" charset="-120"/>
              </a:rPr>
              <a:t>группах</a:t>
            </a:r>
            <a:r>
              <a:rPr lang="ru-RU" sz="2000" dirty="0" smtClean="0">
                <a:latin typeface="Nobile" pitchFamily="34" charset="0"/>
                <a:ea typeface="Nobile" pitchFamily="34" charset="-122"/>
                <a:cs typeface="Nobile" pitchFamily="34" charset="-120"/>
              </a:rPr>
              <a:t> (командах), </a:t>
            </a:r>
            <a:r>
              <a:rPr lang="en-US" sz="2000" dirty="0" err="1" smtClean="0">
                <a:latin typeface="Nobile" pitchFamily="34" charset="0"/>
                <a:ea typeface="Nobile" pitchFamily="34" charset="-122"/>
                <a:cs typeface="Nobile" pitchFamily="34" charset="-120"/>
              </a:rPr>
              <a:t>развивает</a:t>
            </a:r>
            <a:r>
              <a:rPr lang="en-US" sz="2000" dirty="0" smtClean="0"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>
                <a:latin typeface="Nobile" pitchFamily="34" charset="0"/>
                <a:ea typeface="Nobile" pitchFamily="34" charset="-122"/>
                <a:cs typeface="Nobile" pitchFamily="34" charset="-120"/>
              </a:rPr>
              <a:t>коммуникацию</a:t>
            </a:r>
            <a:r>
              <a:rPr lang="en-US" sz="1750" dirty="0"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639270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4866084"/>
            <a:ext cx="483846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Развитие критического мышления</a:t>
            </a:r>
            <a:endParaRPr lang="en-US" sz="2800" b="1" dirty="0"/>
          </a:p>
        </p:txBody>
      </p:sp>
      <p:sp>
        <p:nvSpPr>
          <p:cNvPr id="12" name="Text 6"/>
          <p:cNvSpPr/>
          <p:nvPr/>
        </p:nvSpPr>
        <p:spPr>
          <a:xfrm>
            <a:off x="2268022" y="5356503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Nobile" pitchFamily="34" charset="0"/>
                <a:ea typeface="Nobile" pitchFamily="34" charset="-122"/>
                <a:cs typeface="Nobile" pitchFamily="34" charset="-120"/>
              </a:rPr>
              <a:t>Решение задач требует </a:t>
            </a:r>
            <a:r>
              <a:rPr lang="en-US" sz="2000" dirty="0" err="1">
                <a:latin typeface="Nobile" pitchFamily="34" charset="0"/>
                <a:ea typeface="Nobile" pitchFamily="34" charset="-122"/>
                <a:cs typeface="Nobile" pitchFamily="34" charset="-120"/>
              </a:rPr>
              <a:t>анализа</a:t>
            </a:r>
            <a:r>
              <a:rPr lang="en-US" sz="2000" dirty="0"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ru-RU" sz="2000" dirty="0" smtClean="0">
                <a:latin typeface="Nobile" pitchFamily="34" charset="0"/>
                <a:ea typeface="Nobile" pitchFamily="34" charset="-122"/>
                <a:cs typeface="Nobile" pitchFamily="34" charset="-120"/>
              </a:rPr>
              <a:t>и синтеза </a:t>
            </a:r>
            <a:r>
              <a:rPr lang="en-US" sz="2000" dirty="0" err="1" smtClean="0">
                <a:latin typeface="Nobile" pitchFamily="34" charset="0"/>
                <a:ea typeface="Nobile" pitchFamily="34" charset="-122"/>
                <a:cs typeface="Nobile" pitchFamily="34" charset="-120"/>
              </a:rPr>
              <a:t>информации</a:t>
            </a:r>
            <a:r>
              <a:rPr lang="en-US" sz="2000" dirty="0"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20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6000155"/>
            <a:ext cx="1134070" cy="136088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268022" y="6226969"/>
            <a:ext cx="50209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Увеличение мотивации к обучению</a:t>
            </a:r>
            <a:endParaRPr lang="en-US" sz="2800" b="1" dirty="0"/>
          </a:p>
        </p:txBody>
      </p:sp>
      <p:sp>
        <p:nvSpPr>
          <p:cNvPr id="15" name="Text 8"/>
          <p:cNvSpPr/>
          <p:nvPr/>
        </p:nvSpPr>
        <p:spPr>
          <a:xfrm>
            <a:off x="2268022" y="671738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Nobile" pitchFamily="34" charset="0"/>
                <a:ea typeface="Nobile" pitchFamily="34" charset="-122"/>
                <a:cs typeface="Nobile" pitchFamily="34" charset="-120"/>
              </a:rPr>
              <a:t>Игровая форма делает обучение увлекательным.</a:t>
            </a:r>
            <a:endParaRPr lang="en-US" sz="2000" dirty="0"/>
          </a:p>
        </p:txBody>
      </p:sp>
      <p:pic>
        <p:nvPicPr>
          <p:cNvPr id="14337" name="Picture 1" descr="H:\СЕМИНАР Квест-тех\28-02-2025_13-34-28\phoca_thumb_l_детский квест в парке 0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16209" y="3960013"/>
            <a:ext cx="3896139" cy="3401026"/>
          </a:xfrm>
          <a:prstGeom prst="rect">
            <a:avLst/>
          </a:prstGeom>
          <a:noFill/>
        </p:spPr>
      </p:pic>
      <p:pic>
        <p:nvPicPr>
          <p:cNvPr id="14338" name="Picture 2" descr="H:\СЕМИНАР Квест-тех\28-02-2025_13-34-28\61c8bde3c63d9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47242" y="287357"/>
            <a:ext cx="5065106" cy="2991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8085" y="642943"/>
            <a:ext cx="72620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Задачи КВЕСТ-технологии</a:t>
            </a:r>
            <a:endParaRPr lang="en-US" sz="4450" b="1" dirty="0"/>
          </a:p>
        </p:txBody>
      </p:sp>
      <p:sp>
        <p:nvSpPr>
          <p:cNvPr id="3" name="Text 1"/>
          <p:cNvSpPr/>
          <p:nvPr/>
        </p:nvSpPr>
        <p:spPr>
          <a:xfrm>
            <a:off x="7858680" y="2188348"/>
            <a:ext cx="35687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Образовательные задачи</a:t>
            </a:r>
            <a:endParaRPr lang="en-US" sz="2800" b="1" dirty="0"/>
          </a:p>
        </p:txBody>
      </p:sp>
      <p:sp>
        <p:nvSpPr>
          <p:cNvPr id="4" name="Text 2"/>
          <p:cNvSpPr/>
          <p:nvPr/>
        </p:nvSpPr>
        <p:spPr>
          <a:xfrm>
            <a:off x="7858680" y="2719842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600" dirty="0">
                <a:latin typeface="Arial" pitchFamily="34" charset="0"/>
                <a:ea typeface="Nobile" pitchFamily="34" charset="-122"/>
                <a:cs typeface="Arial" pitchFamily="34" charset="0"/>
              </a:rPr>
              <a:t>Участники усваивают новые знания и закрепляют имеющиеся.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228925" y="5485567"/>
            <a:ext cx="29998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Развивающие задачи</a:t>
            </a:r>
            <a:endParaRPr lang="en-US" sz="2800" b="1" dirty="0"/>
          </a:p>
        </p:txBody>
      </p:sp>
      <p:sp>
        <p:nvSpPr>
          <p:cNvPr id="6" name="Text 4"/>
          <p:cNvSpPr/>
          <p:nvPr/>
        </p:nvSpPr>
        <p:spPr>
          <a:xfrm>
            <a:off x="978356" y="6207086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sz="2600" dirty="0">
                <a:latin typeface="Arial" pitchFamily="34" charset="0"/>
                <a:ea typeface="Nobile" pitchFamily="34" charset="-122"/>
                <a:cs typeface="Arial" pitchFamily="34" charset="0"/>
              </a:rPr>
              <a:t>Повышение мотивации, развитие инициативы и самостоятельности.</a:t>
            </a:r>
          </a:p>
        </p:txBody>
      </p:sp>
      <p:sp>
        <p:nvSpPr>
          <p:cNvPr id="7" name="Text 5"/>
          <p:cNvSpPr/>
          <p:nvPr/>
        </p:nvSpPr>
        <p:spPr>
          <a:xfrm>
            <a:off x="8070135" y="4832158"/>
            <a:ext cx="33573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Воспитательные задачи</a:t>
            </a:r>
            <a:endParaRPr lang="en-US" sz="2800" b="1" dirty="0"/>
          </a:p>
        </p:txBody>
      </p:sp>
      <p:sp>
        <p:nvSpPr>
          <p:cNvPr id="8" name="Text 6"/>
          <p:cNvSpPr/>
          <p:nvPr/>
        </p:nvSpPr>
        <p:spPr>
          <a:xfrm>
            <a:off x="8070135" y="5485567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600" dirty="0">
                <a:latin typeface="Arial" pitchFamily="34" charset="0"/>
                <a:ea typeface="Nobile" pitchFamily="34" charset="-122"/>
                <a:cs typeface="Arial" pitchFamily="34" charset="0"/>
              </a:rPr>
              <a:t>Формируются навыки взаимодействия, доброжелательность.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H:\СЕМИНАР Квест-тех\28-02-2025_13-34-28\thumb_158219_460_320_0_0_au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415" y="274236"/>
            <a:ext cx="5884348" cy="4735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4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4229" y="571857"/>
            <a:ext cx="7688342" cy="1299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Классификация КВЕСТОВ </a:t>
            </a:r>
            <a:endParaRPr lang="ru-RU" sz="4050" b="1" dirty="0" smtClean="0">
              <a:solidFill>
                <a:srgbClr val="1B1B27"/>
              </a:solidFill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  <a:p>
            <a:pPr marL="0" indent="0" algn="ctr">
              <a:lnSpc>
                <a:spcPts val="5100"/>
              </a:lnSpc>
              <a:buNone/>
            </a:pPr>
            <a:r>
              <a:rPr lang="en-US" sz="4050" b="1" dirty="0" err="1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по</a:t>
            </a:r>
            <a:r>
              <a:rPr lang="en-US" sz="4050" b="1" dirty="0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405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деятельности</a:t>
            </a:r>
            <a:endParaRPr lang="en-US" sz="4050" b="1" dirty="0"/>
          </a:p>
        </p:txBody>
      </p:sp>
      <p:sp>
        <p:nvSpPr>
          <p:cNvPr id="4" name="Shape 1"/>
          <p:cNvSpPr/>
          <p:nvPr/>
        </p:nvSpPr>
        <p:spPr>
          <a:xfrm>
            <a:off x="5876298" y="2183487"/>
            <a:ext cx="8416171" cy="1213366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214229" y="2398990"/>
            <a:ext cx="3363158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Интеллектуальные квесты</a:t>
            </a:r>
            <a:endParaRPr lang="en-US" sz="2800" b="1" dirty="0"/>
          </a:p>
        </p:txBody>
      </p:sp>
      <p:sp>
        <p:nvSpPr>
          <p:cNvPr id="6" name="Text 3"/>
          <p:cNvSpPr/>
          <p:nvPr/>
        </p:nvSpPr>
        <p:spPr>
          <a:xfrm>
            <a:off x="6214229" y="2848570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Сосредоточены на решении задач и головоломок.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876298" y="3604736"/>
            <a:ext cx="8416171" cy="1213366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164222" y="3820239"/>
            <a:ext cx="259949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Творческие квесты</a:t>
            </a:r>
            <a:endParaRPr lang="en-US" sz="2800" b="1" dirty="0"/>
          </a:p>
        </p:txBody>
      </p:sp>
      <p:sp>
        <p:nvSpPr>
          <p:cNvPr id="9" name="Text 6"/>
          <p:cNvSpPr/>
          <p:nvPr/>
        </p:nvSpPr>
        <p:spPr>
          <a:xfrm>
            <a:off x="6214229" y="4269819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Включают задания, требующие креативного подхода.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876298" y="5025985"/>
            <a:ext cx="8416171" cy="1213366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164222" y="5241488"/>
            <a:ext cx="259949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Физические квесты</a:t>
            </a:r>
            <a:endParaRPr lang="en-US" sz="2800" b="1" dirty="0"/>
          </a:p>
        </p:txBody>
      </p:sp>
      <p:sp>
        <p:nvSpPr>
          <p:cNvPr id="12" name="Text 9"/>
          <p:cNvSpPr/>
          <p:nvPr/>
        </p:nvSpPr>
        <p:spPr>
          <a:xfrm>
            <a:off x="6214229" y="5691068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Предполагают активные действия и передвижение.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876298" y="6380857"/>
            <a:ext cx="8416171" cy="1213366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164222" y="6500337"/>
            <a:ext cx="2647474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Виртуальные квесты</a:t>
            </a:r>
            <a:endParaRPr lang="en-US" sz="2800" b="1" dirty="0"/>
          </a:p>
        </p:txBody>
      </p:sp>
      <p:sp>
        <p:nvSpPr>
          <p:cNvPr id="15" name="Text 12"/>
          <p:cNvSpPr/>
          <p:nvPr/>
        </p:nvSpPr>
        <p:spPr>
          <a:xfrm>
            <a:off x="6164222" y="6945928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Проводятся в онлайн-формате с </a:t>
            </a:r>
            <a:r>
              <a:rPr lang="en-US" sz="2200" dirty="0" err="1" smtClean="0">
                <a:latin typeface="Arial" pitchFamily="34" charset="0"/>
                <a:ea typeface="Nobile" pitchFamily="34" charset="-122"/>
                <a:cs typeface="Arial" pitchFamily="34" charset="0"/>
              </a:rPr>
              <a:t>использованием</a:t>
            </a:r>
            <a:r>
              <a:rPr lang="ru-RU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 цифровых</a:t>
            </a:r>
          </a:p>
          <a:p>
            <a:pPr marL="0" indent="0">
              <a:lnSpc>
                <a:spcPts val="2600"/>
              </a:lnSpc>
              <a:buNone/>
            </a:pPr>
            <a:r>
              <a:rPr lang="en-US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 </a:t>
            </a:r>
            <a:r>
              <a:rPr lang="en-US" sz="2200" dirty="0">
                <a:latin typeface="Arial" pitchFamily="34" charset="0"/>
                <a:ea typeface="Nobile" pitchFamily="34" charset="-122"/>
                <a:cs typeface="Arial" pitchFamily="34" charset="0"/>
              </a:rPr>
              <a:t>технологий.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954157" y="318052"/>
            <a:ext cx="12948414" cy="1299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Классификация КВЕСТОВ </a:t>
            </a:r>
            <a:endParaRPr lang="ru-RU" sz="4050" b="1" dirty="0" smtClean="0">
              <a:solidFill>
                <a:srgbClr val="1B1B27"/>
              </a:solidFill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  <a:p>
            <a:pPr marL="0" indent="0" algn="ctr">
              <a:lnSpc>
                <a:spcPts val="5100"/>
              </a:lnSpc>
              <a:buNone/>
            </a:pPr>
            <a:r>
              <a:rPr lang="en-US" sz="4050" b="1" dirty="0" err="1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по</a:t>
            </a:r>
            <a:r>
              <a:rPr lang="en-US" sz="4050" b="1" dirty="0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ru-RU" sz="4050" b="1" dirty="0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структуре и форме</a:t>
            </a:r>
            <a:endParaRPr lang="en-US" sz="4050" b="1" dirty="0"/>
          </a:p>
        </p:txBody>
      </p:sp>
      <p:sp>
        <p:nvSpPr>
          <p:cNvPr id="4" name="Shape 1"/>
          <p:cNvSpPr/>
          <p:nvPr/>
        </p:nvSpPr>
        <p:spPr>
          <a:xfrm>
            <a:off x="5876298" y="1871543"/>
            <a:ext cx="8416171" cy="1213366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164222" y="2074188"/>
            <a:ext cx="3363158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Линейные</a:t>
            </a:r>
            <a:endParaRPr lang="en-US" sz="2800" b="1" dirty="0"/>
          </a:p>
        </p:txBody>
      </p:sp>
      <p:sp>
        <p:nvSpPr>
          <p:cNvPr id="6" name="Text 3"/>
          <p:cNvSpPr/>
          <p:nvPr/>
        </p:nvSpPr>
        <p:spPr>
          <a:xfrm>
            <a:off x="6164222" y="2682180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ru-RU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Задания выполняются последовательно, одно за другим.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876298" y="3238826"/>
            <a:ext cx="8416171" cy="1487627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164222" y="3495437"/>
            <a:ext cx="259949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Кольцевые</a:t>
            </a:r>
            <a:endParaRPr lang="en-US" sz="2800" b="1" dirty="0"/>
          </a:p>
        </p:txBody>
      </p:sp>
      <p:sp>
        <p:nvSpPr>
          <p:cNvPr id="9" name="Text 6"/>
          <p:cNvSpPr/>
          <p:nvPr/>
        </p:nvSpPr>
        <p:spPr>
          <a:xfrm>
            <a:off x="6214229" y="3970287"/>
            <a:ext cx="7257336" cy="756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ru-RU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Команды стартуют с разных точек и каждая идет по своему </a:t>
            </a:r>
          </a:p>
          <a:p>
            <a:pPr marL="0" indent="0">
              <a:lnSpc>
                <a:spcPts val="2600"/>
              </a:lnSpc>
              <a:buNone/>
            </a:pPr>
            <a:r>
              <a:rPr lang="ru-RU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пути к финишу.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876298" y="4872691"/>
            <a:ext cx="8416171" cy="1636753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214229" y="5079087"/>
            <a:ext cx="259949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Штурмовые (</a:t>
            </a:r>
            <a:r>
              <a:rPr lang="ru-RU" sz="2800" b="1" dirty="0" err="1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квест-ориентирование</a:t>
            </a: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)</a:t>
            </a:r>
            <a:endParaRPr lang="en-US" sz="2800" b="1" dirty="0"/>
          </a:p>
        </p:txBody>
      </p:sp>
      <p:sp>
        <p:nvSpPr>
          <p:cNvPr id="12" name="Text 9"/>
          <p:cNvSpPr/>
          <p:nvPr/>
        </p:nvSpPr>
        <p:spPr>
          <a:xfrm>
            <a:off x="6214229" y="5524678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ru-RU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Задания размещены в разных точках, необходимо их найти, </a:t>
            </a:r>
          </a:p>
          <a:p>
            <a:pPr marL="0" indent="0">
              <a:lnSpc>
                <a:spcPts val="2600"/>
              </a:lnSpc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используя карту или подсказки.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876298" y="6662738"/>
            <a:ext cx="8416171" cy="1213366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214229" y="6766322"/>
            <a:ext cx="2647474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Комбинированные</a:t>
            </a:r>
            <a:endParaRPr lang="en-US" sz="2800" b="1" dirty="0"/>
          </a:p>
        </p:txBody>
      </p:sp>
      <p:sp>
        <p:nvSpPr>
          <p:cNvPr id="15" name="Text 12"/>
          <p:cNvSpPr/>
          <p:nvPr/>
        </p:nvSpPr>
        <p:spPr>
          <a:xfrm>
            <a:off x="6214229" y="7278708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ru-RU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Сочетание нескольких форм</a:t>
            </a:r>
            <a:r>
              <a:rPr lang="en-US" sz="2200" dirty="0" smtClean="0">
                <a:latin typeface="Arial" pitchFamily="34" charset="0"/>
                <a:ea typeface="Nobile" pitchFamily="34" charset="-122"/>
                <a:cs typeface="Arial" pitchFamily="34" charset="0"/>
              </a:rPr>
              <a:t>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 descr="H:\СЕМИНАР Квест-тех\28-02-2025_13-34-28\61c8cf95c31c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71542"/>
            <a:ext cx="5876298" cy="6004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954157" y="318052"/>
            <a:ext cx="12948414" cy="1299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Классификация КВЕСТОВ </a:t>
            </a:r>
            <a:endParaRPr lang="ru-RU" sz="4050" b="1" dirty="0" smtClean="0">
              <a:solidFill>
                <a:srgbClr val="1B1B27"/>
              </a:solidFill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  <a:p>
            <a:pPr marL="0" indent="0" algn="ctr">
              <a:lnSpc>
                <a:spcPts val="5100"/>
              </a:lnSpc>
              <a:buNone/>
            </a:pPr>
            <a:r>
              <a:rPr lang="en-US" sz="4050" b="1" dirty="0" err="1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по</a:t>
            </a:r>
            <a:r>
              <a:rPr lang="en-US" sz="4050" b="1" dirty="0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ru-RU" sz="4050" b="1" dirty="0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режиму проведения</a:t>
            </a:r>
            <a:endParaRPr lang="en-US" sz="4050" b="1" dirty="0"/>
          </a:p>
        </p:txBody>
      </p:sp>
      <p:sp>
        <p:nvSpPr>
          <p:cNvPr id="4" name="Shape 1"/>
          <p:cNvSpPr/>
          <p:nvPr/>
        </p:nvSpPr>
        <p:spPr>
          <a:xfrm>
            <a:off x="5876298" y="1871543"/>
            <a:ext cx="8416171" cy="2024596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164222" y="1911787"/>
            <a:ext cx="3363158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- в реальном режиме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- в </a:t>
            </a:r>
            <a:r>
              <a:rPr lang="ru-RU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виртуальном</a:t>
            </a: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 режиме</a:t>
            </a:r>
            <a:endParaRPr lang="ru-RU" sz="2800" b="1" dirty="0"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  <a:p>
            <a:pPr indent="0">
              <a:lnSpc>
                <a:spcPct val="150000"/>
              </a:lnSpc>
              <a:buNone/>
            </a:pP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- в </a:t>
            </a:r>
            <a:r>
              <a:rPr lang="ru-RU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комбинированном </a:t>
            </a: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режиме</a:t>
            </a:r>
            <a:endParaRPr lang="en-US" sz="2800" b="1" dirty="0"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876298" y="5524678"/>
            <a:ext cx="8416171" cy="1989305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214229" y="5695056"/>
            <a:ext cx="6229562" cy="1003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lvl="5">
              <a:lnSpc>
                <a:spcPct val="150000"/>
              </a:lnSpc>
            </a:pP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- краткосрочные</a:t>
            </a:r>
          </a:p>
          <a:p>
            <a:pPr marL="0" indent="0">
              <a:lnSpc>
                <a:spcPct val="150000"/>
              </a:lnSpc>
              <a:buFontTx/>
              <a:buChar char="-"/>
            </a:pPr>
            <a:r>
              <a:rPr lang="ru-RU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долгосрочные </a:t>
            </a:r>
            <a:endParaRPr lang="en-US" sz="2800" b="1" dirty="0"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214229" y="5524678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5898712" y="4273826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100"/>
              </a:lnSpc>
            </a:pPr>
            <a:r>
              <a:rPr lang="ru-RU" sz="405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по сроку реализации</a:t>
            </a:r>
            <a:endParaRPr lang="en-US" sz="4050" b="1" dirty="0">
              <a:solidFill>
                <a:srgbClr val="1B1B27"/>
              </a:solidFill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</p:txBody>
      </p:sp>
      <p:pic>
        <p:nvPicPr>
          <p:cNvPr id="34818" name="Picture 2" descr="H:\СЕМИНАР Квест-тех\28-02-2025_13-34-28\IMG-20250312-WA00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71543"/>
            <a:ext cx="5773137" cy="5642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19938" y="318052"/>
            <a:ext cx="7151627" cy="1299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Классификация КВЕСТОВ </a:t>
            </a:r>
            <a:endParaRPr lang="ru-RU" sz="4050" b="1" dirty="0" smtClean="0">
              <a:solidFill>
                <a:srgbClr val="1B1B27"/>
              </a:solidFill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  <a:p>
            <a:pPr marL="0" indent="0" algn="ctr">
              <a:lnSpc>
                <a:spcPts val="5100"/>
              </a:lnSpc>
              <a:buNone/>
            </a:pPr>
            <a:r>
              <a:rPr lang="en-US" sz="4050" b="1" dirty="0" err="1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по</a:t>
            </a:r>
            <a:r>
              <a:rPr lang="en-US" sz="4050" b="1" dirty="0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ru-RU" sz="4050" b="1" dirty="0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форме работы</a:t>
            </a:r>
            <a:endParaRPr lang="en-US" sz="4050" b="1" dirty="0"/>
          </a:p>
        </p:txBody>
      </p:sp>
      <p:sp>
        <p:nvSpPr>
          <p:cNvPr id="4" name="Shape 1"/>
          <p:cNvSpPr/>
          <p:nvPr/>
        </p:nvSpPr>
        <p:spPr>
          <a:xfrm>
            <a:off x="5876298" y="1871543"/>
            <a:ext cx="8416171" cy="2024596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164222" y="1911787"/>
            <a:ext cx="3363158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- групповые (командные)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- индивидуальные</a:t>
            </a:r>
            <a:endParaRPr lang="ru-RU" sz="2800" b="1" dirty="0"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  <a:p>
            <a:pPr indent="0">
              <a:lnSpc>
                <a:spcPct val="150000"/>
              </a:lnSpc>
              <a:buNone/>
            </a:pP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- смешанные</a:t>
            </a:r>
            <a:endParaRPr lang="en-US" sz="2800" b="1" dirty="0"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876298" y="5524678"/>
            <a:ext cx="8416171" cy="1989305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214229" y="5695056"/>
            <a:ext cx="6229562" cy="1003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lvl="5">
              <a:lnSpc>
                <a:spcPct val="150000"/>
              </a:lnSpc>
            </a:pP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- </a:t>
            </a:r>
            <a:r>
              <a:rPr lang="ru-RU" sz="2800" b="1" dirty="0" err="1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моно-квест</a:t>
            </a:r>
            <a:endParaRPr lang="ru-RU" sz="2800" b="1" dirty="0" smtClean="0"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  <a:p>
            <a:pPr marL="0" indent="0">
              <a:lnSpc>
                <a:spcPct val="150000"/>
              </a:lnSpc>
              <a:buFontTx/>
              <a:buChar char="-"/>
            </a:pPr>
            <a:r>
              <a:rPr lang="ru-RU" sz="28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ru-RU" sz="2800" b="1" dirty="0" err="1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межпредметный</a:t>
            </a:r>
            <a:r>
              <a:rPr lang="ru-RU" sz="2800" b="1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ru-RU" sz="2800" b="1" dirty="0" err="1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квест</a:t>
            </a:r>
            <a:endParaRPr lang="en-US" sz="2800" b="1" dirty="0"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214229" y="5524678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5898712" y="4273826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100"/>
              </a:lnSpc>
            </a:pPr>
            <a:r>
              <a:rPr lang="ru-RU" sz="405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по </a:t>
            </a:r>
            <a:r>
              <a:rPr lang="ru-RU" sz="4050" b="1" dirty="0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предметному содержанию</a:t>
            </a:r>
            <a:endParaRPr lang="en-US" sz="4050" b="1" dirty="0">
              <a:solidFill>
                <a:srgbClr val="1B1B27"/>
              </a:solidFill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642</Words>
  <Application>Microsoft Office PowerPoint</Application>
  <PresentationFormat>Произвольный</PresentationFormat>
  <Paragraphs>164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Alexandria</vt:lpstr>
      <vt:lpstr>Calibri</vt:lpstr>
      <vt:lpstr>Times New Roman</vt:lpstr>
      <vt:lpstr>Nobile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комп</cp:lastModifiedBy>
  <cp:revision>37</cp:revision>
  <dcterms:created xsi:type="dcterms:W3CDTF">2025-03-12T01:41:44Z</dcterms:created>
  <dcterms:modified xsi:type="dcterms:W3CDTF">2025-03-24T13:15:56Z</dcterms:modified>
</cp:coreProperties>
</file>