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80" r:id="rId4"/>
    <p:sldId id="275" r:id="rId5"/>
    <p:sldId id="277" r:id="rId6"/>
    <p:sldId id="273" r:id="rId7"/>
    <p:sldId id="294" r:id="rId8"/>
    <p:sldId id="295" r:id="rId9"/>
    <p:sldId id="293" r:id="rId10"/>
    <p:sldId id="285" r:id="rId11"/>
    <p:sldId id="263" r:id="rId12"/>
    <p:sldId id="296" r:id="rId13"/>
    <p:sldId id="297" r:id="rId14"/>
    <p:sldId id="298" r:id="rId15"/>
    <p:sldId id="299" r:id="rId16"/>
    <p:sldId id="282" r:id="rId17"/>
    <p:sldId id="300" r:id="rId18"/>
    <p:sldId id="301" r:id="rId19"/>
    <p:sldId id="302" r:id="rId20"/>
    <p:sldId id="283" r:id="rId21"/>
    <p:sldId id="303" r:id="rId22"/>
    <p:sldId id="286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3" autoAdjust="0"/>
    <p:restoredTop sz="91367" autoAdjust="0"/>
  </p:normalViewPr>
  <p:slideViewPr>
    <p:cSldViewPr>
      <p:cViewPr>
        <p:scale>
          <a:sx n="62" d="100"/>
          <a:sy n="62" d="100"/>
        </p:scale>
        <p:origin x="-307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459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1764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500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902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283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323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98A1-9C58-4A15-98A9-A492C62FB54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780A-7048-421F-B31F-643A088A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1052736"/>
            <a:ext cx="8424862" cy="1763489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0000FF"/>
                </a:solidFill>
              </a:rPr>
              <a:t>Реализация проекта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 «Успешное чтение» 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как эффективный инструмент формирования читательских умений».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87563" y="4184650"/>
            <a:ext cx="6840537" cy="890588"/>
          </a:xfrm>
        </p:spPr>
        <p:txBody>
          <a:bodyPr/>
          <a:lstStyle/>
          <a:p>
            <a:pPr algn="r"/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Хомякова Галина Ивановна,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учитель начальных классов                                                                                                                                МБОУ «СОШ №2» с. </a:t>
            </a:r>
            <a:r>
              <a:rPr lang="ru-RU" sz="2000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Буссевка</a:t>
            </a:r>
            <a:endPara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4644"/>
            <a:ext cx="7128284" cy="900112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/>
          </a:p>
        </p:txBody>
      </p:sp>
      <p:pic>
        <p:nvPicPr>
          <p:cNvPr id="4" name="Picture 2" descr="I:\cd1\Формат рекламы книг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787382" cy="471652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647564" y="692696"/>
            <a:ext cx="8209222" cy="432270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Реклама книги Н. Носова «Приключения Незнайки»</a:t>
            </a:r>
          </a:p>
        </p:txBody>
      </p:sp>
      <p:pic>
        <p:nvPicPr>
          <p:cNvPr id="23556" name="Picture 4" descr="C:\Users\User\Desktop\Фото рекламы книги\IMG_3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232756"/>
            <a:ext cx="7492844" cy="453650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660" y="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1780" y="576926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работы ребят: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разрекламировать книгу так, чтобы её всем захотелось прочитать.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7247148" cy="7535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1376772"/>
            <a:ext cx="8481628" cy="4692521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позволяет: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интеграцию учебных курсов, внедрять новые технологии, нестандартные формы работы;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читательскую культуру, формировать навыки работы с текстом, повышать учебную и читательскую мотивацию детей;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предметное содержание материалом художественной литературы;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творческую и познавательную активность ребят; </a:t>
            </a:r>
          </a:p>
          <a:p>
            <a:pPr lvl="0" indent="-32400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уроки динамичными, интересными;</a:t>
            </a:r>
          </a:p>
          <a:p>
            <a:pPr lvl="0" indent="-32400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возможность каждому почувствовать себя успешным.</a:t>
            </a:r>
          </a:p>
          <a:p>
            <a:endParaRPr lang="ru-RU" dirty="0"/>
          </a:p>
        </p:txBody>
      </p:sp>
      <p:pic>
        <p:nvPicPr>
          <p:cNvPr id="4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80920" cy="4440494"/>
          </a:xfrm>
        </p:spPr>
        <p:txBody>
          <a:bodyPr/>
          <a:lstStyle/>
          <a:p>
            <a:pPr algn="l" eaLnBrk="1" hangingPunct="1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проектирования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Выбор книги учителем для самостоятельного чтения.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Выбранная книга должна быть доступна (в любом формате) для каждого школьника, соответствовать их возрастным возможностям, отсутствовать в обязательной программе по литературному чтению (эффект новизны).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Планирование и объявление дня «Книга на уроке» (за 3 - 4 недели).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запланированный день  учебная деятельность на всех уроках должна быть подчинена только одной книге .</a:t>
            </a: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368660"/>
            <a:ext cx="6444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latin typeface="+mj-lt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1560" y="1448780"/>
            <a:ext cx="8301806" cy="4620513"/>
          </a:xfrm>
        </p:spPr>
        <p:txBody>
          <a:bodyPr/>
          <a:lstStyle/>
          <a:p>
            <a:pPr lvl="0" algn="l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подготовки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учителем заданий по каждому предмету с опорой на содержание произведения.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Продумывание разнообразных форм работы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фронтально, индивидуально, в парах, малых командах и др.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Подготовка презентации об авторе и других ЦОР.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Создание технологических карт уроков и раздаточных материалов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кроссворды, карточки, таблицы и др.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Продумывание форм и средств обратной связи, системы оценки выполненных заданий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жетоны, «Лесенки» и др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Обеспечение призового фонда проекта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награды, призы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7564" y="2084851"/>
            <a:ext cx="8244916" cy="4440493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реализации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Литературное чтение в день «Книга на уроке» всегда первым уроком.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Проведение уроков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расписанию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 использованием содержания выбранной книги в логике предметного содержания каждой дисциплины.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Проговаривание правил и оценки каждого задания урока.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Чередование видов деятельности с опорой на текст.	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Проверка учителем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ходу урока или на перемене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заданий  раздаточных материалов.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Все правильно выполненные задания оцениваются.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260648"/>
            <a:ext cx="706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524" y="836712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«Литературное чтение»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1376772"/>
            <a:ext cx="8028384" cy="60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Обзор выставки книг писателя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Словарная работа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объяснение значений новых слов, пояснение устойчивых выражений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Задания на ориентирование в тексте: </a:t>
            </a: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какое время года происходят события в тексте?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ком это предложение?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Определение последовательности событий в тексте (словесные или иллюстрированные).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аудиотекстов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вопросов по содержанию.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портретов героев. Подтверждение словами текста.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«Русский язык»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1772816"/>
            <a:ext cx="80288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«Орлиный взгляд»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найди ошибку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«Собери предложение».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«Определи границы предложений».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Найти формы одного и того же слова/родственные слова.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Где спряталась пословица?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Найти слова в предложении с заданной орфограммой.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«Математика»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1540" y="1808820"/>
            <a:ext cx="83889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«Мы где-то встречались»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называем числа, числительные из текста, ребята определяют, что они обозначают в тексте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«Помогите сосчитать»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 арифметических задач, составленных по содержанию текста произведения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Геометрические задания и задачи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 геометрических задач, составленных по содержанию текста произведения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«Окружающий мир»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63588" y="1592796"/>
            <a:ext cx="8064896" cy="55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Работа с картой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нахождение географических мест, упоминающихся в биографии писателя, в тексте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 отрывку определить образ жизни птицы, рыбы, зверя…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Составить памятку для обитателей леса, водоёма, луга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природного сообщества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Работа с дополнительными источниками информации: энциклопедии, словари, ЦОР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найти информацию о птицах; дополнить знания, полученные из текста, сведениями из энциклопедии; объяснить значение слова с помощью толкового словаря и др.).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6804049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376772"/>
            <a:ext cx="8351527" cy="4643562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 чтение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проект, который  позволяет создать условия для развития читательской культуры школьников, условия для воспитания компетентного и творческого читателя, способного отбирать, понимать, организовывать информацию и успешно ее использовать в личных и учебных целях.</a:t>
            </a:r>
            <a:endParaRPr lang="ru-RU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100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User\Desktop\дя презентации\IMG_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4617132"/>
            <a:ext cx="2602587" cy="184495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дя презентации\dsc01692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17132"/>
            <a:ext cx="2704070" cy="183585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61298" cy="900112"/>
          </a:xfrm>
        </p:spPr>
        <p:txBody>
          <a:bodyPr/>
          <a:lstStyle/>
          <a:p>
            <a:pPr>
              <a:defRPr/>
            </a:pPr>
            <a:r>
              <a:rPr lang="ru-RU" sz="4800" dirty="0"/>
              <a:t/>
            </a:r>
            <a:br>
              <a:rPr lang="ru-RU" sz="4800" dirty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7200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91580" y="1376772"/>
            <a:ext cx="8134735" cy="442753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дня на последнем уроке.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 учащихся. 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церемонии награждения всех участников проекта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с наименьшим количеством жетонов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свободное время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анонс книги для следующего прочтения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показа, размещения книги на стенде, плаката -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афишы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61298" cy="72008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524" y="980729"/>
            <a:ext cx="8530779" cy="41044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проекта:</a:t>
            </a:r>
          </a:p>
          <a:p>
            <a:pPr algn="ctr">
              <a:buNone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интереса к чтению, к общению с книгой;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выполнения итоговых комплексных работ, с помощью которых проверяем уровень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компетенций обучающихся, предметные задания которых строятся на содержании базового текста;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выполнения ВПР обучающимися 4 класса.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User\Desktop\дя презентации\IMG_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2878208" cy="215830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224644"/>
            <a:ext cx="6984764" cy="720080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052736"/>
            <a:ext cx="8569325" cy="4427538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К. Д. Ушинский говорил: «Читать – это еще ничего не значит; что читать и как понимать прочитанное - вот в чем главное дело». 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Только творческий подход и нетрадиционные формы работы будут  способствовать формированию активной читательской позиции современного школьника.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C:\Users\User\Desktop\дя презентации\IMG_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57092"/>
            <a:ext cx="3057921" cy="229310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57225"/>
            <a:ext cx="8389937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5603" name="Рисунок 2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0668"/>
            <a:ext cx="2627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3392996"/>
            <a:ext cx="74528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i="1" dirty="0" smtClean="0">
                <a:solidFill>
                  <a:srgbClr val="0000FF"/>
                </a:solidFill>
              </a:rPr>
              <a:t>Работайте с удовольствием! </a:t>
            </a:r>
          </a:p>
          <a:p>
            <a:pPr algn="ctr">
              <a:buFont typeface="Arial" charset="0"/>
              <a:buNone/>
            </a:pPr>
            <a:endParaRPr lang="ru-RU" sz="3600" b="1" i="1" dirty="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00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31540" y="296652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188" y="1593850"/>
            <a:ext cx="8101012" cy="44275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Хорошие книги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+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грамотное педагогическое сопровождение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</a:rPr>
              <a:t>учитель, родитель, библиотекарь)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3000" b="1" smtClean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smtClean="0">
                <a:solidFill>
                  <a:schemeClr val="tx1"/>
                </a:solidFill>
                <a:latin typeface="Tahoma" pitchFamily="34" charset="0"/>
              </a:rPr>
              <a:t>Интерес </a:t>
            </a: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к чтению  = </a:t>
            </a:r>
            <a:r>
              <a:rPr lang="en-US" sz="3000" b="1" dirty="0">
                <a:solidFill>
                  <a:schemeClr val="tx1"/>
                </a:solidFill>
                <a:latin typeface="Tahoma" pitchFamily="34" charset="0"/>
              </a:rPr>
              <a:t>&gt; </a:t>
            </a: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 Читающий ребенок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>
              <a:solidFill>
                <a:srgbClr val="3366FF"/>
              </a:solidFill>
              <a:latin typeface="Tahoma" pitchFamily="34" charset="0"/>
            </a:endParaRPr>
          </a:p>
          <a:p>
            <a:pPr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5556" y="4257092"/>
            <a:ext cx="7901694" cy="355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5516" y="224644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</a:t>
            </a:r>
            <a:endParaRPr lang="ru-RU" altLang="ru-RU" sz="3600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27585" y="1340768"/>
            <a:ext cx="7992888" cy="4427538"/>
          </a:xfrm>
        </p:spPr>
        <p:txBody>
          <a:bodyPr/>
          <a:lstStyle/>
          <a:p>
            <a:pPr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УУД: </a:t>
            </a:r>
            <a:endParaRPr lang="ru-RU" sz="2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свою читательскую деятельность, свои достижения в этой области;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считаться с мнением других, проявлять терпение и доброжелательность при обсуждении произведений, доверять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собеседнику.</a:t>
            </a:r>
          </a:p>
          <a:p>
            <a:pPr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УУД: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читательской деятельности и участие в проекте;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деятельности;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корректировка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 самим ребёнком;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</a:t>
            </a:r>
            <a:endParaRPr lang="ru-RU" altLang="ru-RU" sz="3600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5576" y="1448780"/>
            <a:ext cx="8064053" cy="4427538"/>
          </a:xfrm>
        </p:spPr>
        <p:txBody>
          <a:bodyPr/>
          <a:lstStyle/>
          <a:p>
            <a:pPr algn="just">
              <a:defRPr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SzPct val="73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и исследовательской деятельности, тесно связаны с проектом; </a:t>
            </a:r>
          </a:p>
          <a:p>
            <a:pPr marL="0" indent="0" algn="just">
              <a:buSzPct val="73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связей.</a:t>
            </a:r>
          </a:p>
          <a:p>
            <a:pPr algn="just"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 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работать в сотрудничестве с учителем,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педагогом – библиотекарем, со сверстниками.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User\Desktop\дя презентации\DSCF8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196" y="4653136"/>
            <a:ext cx="2376383" cy="178258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Фото\2 класс\библиотека\IMG_1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2412268" cy="180979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 descr="от Наташи цве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39652" cy="13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668344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«Хорошее время читать»</a:t>
            </a:r>
            <a:endParaRPr lang="ru-RU" alt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7564" y="1412775"/>
          <a:ext cx="8136904" cy="4608514"/>
        </p:xfrm>
        <a:graphic>
          <a:graphicData uri="http://schemas.openxmlformats.org/drawingml/2006/table">
            <a:tbl>
              <a:tblPr/>
              <a:tblGrid>
                <a:gridCol w="573860"/>
                <a:gridCol w="3314572"/>
                <a:gridCol w="4248472"/>
              </a:tblGrid>
              <a:tr h="3236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СПИСОК «Летнего чтения», 4 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endParaRPr lang="ru-RU" sz="16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Автор, произведение 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Творческое задание 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1600" u="sng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рри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«Необыкновенные приключения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Карика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Вали».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Посмотреть фильм-сказку, сравнить с произведением, написать «о своих открытиях» после прочтения.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Астрид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r>
                        <a:rPr lang="ru-RU" sz="1600" u="sng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нгрен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Пеппи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длинный чулок».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Ваше отношение к героини, изобразить «Портрет» главной героини.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Голявкин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«Рисунки на асфальте».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Чему учит произведение? Анализ (отзыв) в читательский дневник.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Юрий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</a:t>
                      </a:r>
                      <a:r>
                        <a:rPr lang="ru-RU" sz="1600" u="sng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«Три толстяка».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Составить вопросник для одноклассников по произведению.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Владислав Крапивин «Мальчик со шпагой».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(отзыв) в читательский дневник.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900114" y="275167"/>
            <a:ext cx="813593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50927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</a:t>
            </a:r>
            <a:endParaRPr lang="ru-RU" sz="1600" b="1" i="1" dirty="0" smtClean="0"/>
          </a:p>
        </p:txBody>
      </p:sp>
      <p:pic>
        <p:nvPicPr>
          <p:cNvPr id="1027" name="Picture 3" descr="H:\КОНКУРС\Читат.дневник\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44724"/>
            <a:ext cx="2223435" cy="3142824"/>
          </a:xfrm>
          <a:prstGeom prst="rect">
            <a:avLst/>
          </a:prstGeom>
          <a:noFill/>
        </p:spPr>
      </p:pic>
      <p:pic>
        <p:nvPicPr>
          <p:cNvPr id="1028" name="Picture 4" descr="H:\КОНКУРС\Читат.дневник\cov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44724"/>
            <a:ext cx="2160240" cy="3077293"/>
          </a:xfrm>
          <a:prstGeom prst="rect">
            <a:avLst/>
          </a:prstGeom>
          <a:noFill/>
        </p:spPr>
      </p:pic>
      <p:pic>
        <p:nvPicPr>
          <p:cNvPr id="1030" name="Picture 6" descr="H:\КОНКУРС\Читат.дневник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244" y="1520788"/>
            <a:ext cx="2169101" cy="309634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0" y="260648"/>
            <a:ext cx="7560840" cy="5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«Хорошее время читать» </a:t>
            </a:r>
          </a:p>
        </p:txBody>
      </p:sp>
      <p:pic>
        <p:nvPicPr>
          <p:cNvPr id="8" name="Рисунок 3" descr="от Наташи цв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комп\Desktop\20240305_130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028" y="3933056"/>
            <a:ext cx="1988529" cy="2637844"/>
          </a:xfrm>
          <a:prstGeom prst="rect">
            <a:avLst/>
          </a:prstGeom>
          <a:noFill/>
        </p:spPr>
      </p:pic>
      <p:pic>
        <p:nvPicPr>
          <p:cNvPr id="2" name="Picture 3" descr="C:\Users\комп\Desktop\20240305_1304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7724" y="3933056"/>
            <a:ext cx="2125187" cy="267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411817"/>
            <a:ext cx="8229600" cy="4713816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- </a:t>
            </a:r>
            <a:endParaRPr lang="ru-RU" sz="2000" b="1" i="1" dirty="0" smtClean="0"/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 bwMode="auto">
          <a:xfrm>
            <a:off x="0" y="260351"/>
            <a:ext cx="7668345" cy="7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«Хорошее время читать» </a:t>
            </a:r>
          </a:p>
        </p:txBody>
      </p:sp>
      <p:pic>
        <p:nvPicPr>
          <p:cNvPr id="2051" name="Picture 3" descr="H:\КОНКУРС\Читат.дневник\10115813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4764"/>
            <a:ext cx="2088232" cy="3168352"/>
          </a:xfrm>
          <a:prstGeom prst="rect">
            <a:avLst/>
          </a:prstGeom>
          <a:noFill/>
        </p:spPr>
      </p:pic>
      <p:pic>
        <p:nvPicPr>
          <p:cNvPr id="2052" name="Picture 4" descr="H:\КОНКУРС\Читат.дневник\chitatelskidnev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92" y="1340768"/>
            <a:ext cx="2121637" cy="3168352"/>
          </a:xfrm>
          <a:prstGeom prst="rect">
            <a:avLst/>
          </a:prstGeom>
          <a:noFill/>
        </p:spPr>
      </p:pic>
      <p:pic>
        <p:nvPicPr>
          <p:cNvPr id="2053" name="Picture 5" descr="H:\КОНКУРС\Читат.дневник\1011581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788" y="1304764"/>
            <a:ext cx="2196312" cy="3168352"/>
          </a:xfrm>
          <a:prstGeom prst="rect">
            <a:avLst/>
          </a:prstGeom>
          <a:noFill/>
        </p:spPr>
      </p:pic>
      <p:pic>
        <p:nvPicPr>
          <p:cNvPr id="8" name="Рисунок 3" descr="от Наташи цв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5756" y="4653136"/>
            <a:ext cx="6516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«Читательский дневник» помогает ребенку: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расти и совершенствоваться как читателю;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продемонстрировать читательскую      компетентность, круг его «актуального» и «ближайшего» чтения.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7056276" cy="684076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4213" y="1448780"/>
            <a:ext cx="7920037" cy="39233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интереса к книге и чтению через творческую самореализацию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Рекламный проект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собой творческую разработку, посвященную одной прочитанной книге.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altLang="ru-RU" sz="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получают возможность: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секреты рекламного мастерства; 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создавать собственные рекламные проекты;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открыть для себя новые грани удовольствия от встречи с хорошей книгой.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1020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Реализация проекта  «Успешное чтение»  как эффективный инструмент формирования читательских умений».    </vt:lpstr>
      <vt:lpstr>Проект «Успешное чтение»</vt:lpstr>
      <vt:lpstr>Идея проекта</vt:lpstr>
      <vt:lpstr>Формирование универсальных учебных действий</vt:lpstr>
      <vt:lpstr>Формирование универсальных учебных действий </vt:lpstr>
      <vt:lpstr>Методика «Хорошее время читать»</vt:lpstr>
      <vt:lpstr>  </vt:lpstr>
      <vt:lpstr> Методика «Хорошее время читать» </vt:lpstr>
      <vt:lpstr>Методика «Реклама книги»</vt:lpstr>
      <vt:lpstr>Методика «Реклама книги»</vt:lpstr>
      <vt:lpstr>Реклама книги Н. Носова «Приключения Незнайки»</vt:lpstr>
      <vt:lpstr>Методика «Книга на уроке» </vt:lpstr>
      <vt:lpstr> Этап проектирования 1. Выбор книги учителем для самостоятельного чтения. Выбранная книга должна быть доступна (в любом формате) для каждого школьника, соответствовать их возрастным возможностям, отсутствовать в обязательной программе по литературному чтению (эффект новизны). 2. Планирование и объявление дня «Книга на уроке» (за 3 - 4 недели). В запланированный день  учебная деятельность на всех уроках должна быть подчинена только одной книге .</vt:lpstr>
      <vt:lpstr> Этап подготовки 1. Разработка учителем заданий по каждому предмету с опорой на содержание произведения. 2. Продумывание разнообразных форм работы (фронтально, индивидуально, в парах, малых командах и др.). 3. Подготовка презентации об авторе и других ЦОР. 4. Создание технологических карт уроков и раздаточных материалов (кроссворды, карточки, таблицы и др.). 5. Продумывание форм и средств обратной связи, системы оценки выполненных заданий (жетоны, «Лесенки» и др.). 6. Обеспечение призового фонда проекта (награды, призы). </vt:lpstr>
      <vt:lpstr> Этап реализации 1. Литературное чтение в день «Книга на уроке» всегда первым уроком.  2. Проведение уроков (по расписанию) с использованием содержания выбранной книги в логике предметного содержания каждой дисциплины. 3. Проговаривание правил и оценки каждого задания урока. 4. Чередование видов деятельности с опорой на текст.  5. Проверка учителем (по ходу урока или на перемене) заданий  раздаточных материалов. 6. Все правильно выполненные задания оцениваются.     </vt:lpstr>
      <vt:lpstr>Методика «Книга на уроке»</vt:lpstr>
      <vt:lpstr>Методика «Книга на уроке»</vt:lpstr>
      <vt:lpstr>Методика «Книга на уроке»</vt:lpstr>
      <vt:lpstr>Методика «Книга на уроке»</vt:lpstr>
      <vt:lpstr> Методика «Книга на уроке» </vt:lpstr>
      <vt:lpstr>Проект «Успешное чтение»</vt:lpstr>
      <vt:lpstr> Проект «Успешное чтение» 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88</cp:revision>
  <dcterms:created xsi:type="dcterms:W3CDTF">2011-07-06T07:21:00Z</dcterms:created>
  <dcterms:modified xsi:type="dcterms:W3CDTF">2024-03-21T04:02:21Z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904766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