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336484-C0AB-4D3A-B376-D3919285AE4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61B8A9-AA21-4818-9F48-3946ECBB8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71480"/>
            <a:ext cx="7520880" cy="5472608"/>
          </a:xfrm>
        </p:spPr>
        <p:txBody>
          <a:bodyPr>
            <a:normAutofit fontScale="62500" lnSpcReduction="20000"/>
          </a:bodyPr>
          <a:lstStyle/>
          <a:p>
            <a:pPr lvl="0" algn="ctr"/>
            <a:r>
              <a:rPr lang="ru-RU" sz="3400" dirty="0"/>
              <a:t>Межмуниципальный </a:t>
            </a:r>
            <a:r>
              <a:rPr lang="ru-RU" sz="3400" dirty="0" smtClean="0"/>
              <a:t>Фестиваль</a:t>
            </a:r>
            <a:r>
              <a:rPr lang="ru-RU" sz="3400" dirty="0"/>
              <a:t> </a:t>
            </a:r>
            <a:endParaRPr lang="ru-RU" sz="3400" dirty="0" smtClean="0"/>
          </a:p>
          <a:p>
            <a:pPr lvl="0" algn="ctr"/>
            <a:r>
              <a:rPr lang="ru-RU" sz="3400" dirty="0" smtClean="0"/>
              <a:t>«</a:t>
            </a:r>
            <a:r>
              <a:rPr lang="ru-RU" sz="3400" dirty="0"/>
              <a:t>Шаги в бизнес»</a:t>
            </a: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endParaRPr lang="ru-RU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/>
              <a:t>                  </a:t>
            </a:r>
            <a:r>
              <a:rPr lang="ru-RU" sz="3600" dirty="0" smtClean="0"/>
              <a:t>Предприниматель Фёдор Овчинников основатель  компании «</a:t>
            </a:r>
            <a:r>
              <a:rPr lang="ru-RU" sz="3600" dirty="0" err="1" smtClean="0"/>
              <a:t>Додо</a:t>
            </a:r>
            <a:r>
              <a:rPr lang="ru-RU" sz="3600" dirty="0" smtClean="0"/>
              <a:t> </a:t>
            </a:r>
            <a:r>
              <a:rPr lang="ru-RU" sz="3600" dirty="0" smtClean="0"/>
              <a:t>Пицца»</a:t>
            </a:r>
          </a:p>
          <a:p>
            <a:endParaRPr lang="ru-RU" sz="56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dirty="0" smtClean="0"/>
          </a:p>
          <a:p>
            <a:pPr algn="r"/>
            <a:r>
              <a:rPr lang="ru-RU" sz="2600" dirty="0" smtClean="0"/>
              <a:t>Подготовили</a:t>
            </a:r>
            <a:r>
              <a:rPr lang="ru-RU" sz="2600" dirty="0" smtClean="0"/>
              <a:t>: Пильник Анатолий, </a:t>
            </a:r>
            <a:endParaRPr lang="ru-RU" sz="2600" dirty="0" smtClean="0"/>
          </a:p>
          <a:p>
            <a:pPr algn="r"/>
            <a:r>
              <a:rPr lang="ru-RU" sz="2600" dirty="0" err="1" smtClean="0"/>
              <a:t>Плахута</a:t>
            </a:r>
            <a:r>
              <a:rPr lang="ru-RU" sz="2600" dirty="0" smtClean="0"/>
              <a:t> </a:t>
            </a:r>
            <a:r>
              <a:rPr lang="ru-RU" sz="2600" dirty="0" smtClean="0"/>
              <a:t>Константин</a:t>
            </a:r>
            <a:br>
              <a:rPr lang="ru-RU" sz="2600" dirty="0" smtClean="0"/>
            </a:br>
            <a:r>
              <a:rPr lang="ru-RU" sz="2600" dirty="0" smtClean="0"/>
              <a:t>7 класс</a:t>
            </a:r>
            <a:br>
              <a:rPr lang="ru-RU" sz="2600" dirty="0" smtClean="0"/>
            </a:br>
            <a:r>
              <a:rPr lang="ru-RU" sz="2600" dirty="0" smtClean="0"/>
              <a:t>Руководитель: учитель технологии</a:t>
            </a:r>
            <a:br>
              <a:rPr lang="ru-RU" sz="2600" dirty="0" smtClean="0"/>
            </a:br>
            <a:r>
              <a:rPr lang="ru-RU" sz="2600" dirty="0" smtClean="0"/>
              <a:t> </a:t>
            </a:r>
            <a:r>
              <a:rPr lang="ru-RU" sz="2600" dirty="0" err="1" smtClean="0"/>
              <a:t>Корчевная</a:t>
            </a:r>
            <a:r>
              <a:rPr lang="ru-RU" sz="2600" dirty="0" smtClean="0"/>
              <a:t> Оксана Александровна</a:t>
            </a:r>
            <a:endParaRPr lang="ru-RU" sz="2600" dirty="0"/>
          </a:p>
          <a:p>
            <a:endParaRPr lang="ru-RU" sz="36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r>
              <a:rPr lang="ru-RU" sz="2200" dirty="0" smtClean="0"/>
              <a:t>МБОУ </a:t>
            </a:r>
            <a:r>
              <a:rPr lang="ru-RU" sz="2200" dirty="0" smtClean="0"/>
              <a:t>«СОШ№2» села </a:t>
            </a:r>
            <a:r>
              <a:rPr lang="ru-RU" sz="2200" dirty="0" err="1" smtClean="0"/>
              <a:t>Буссевка</a:t>
            </a:r>
            <a:r>
              <a:rPr lang="ru-RU" sz="2200" dirty="0" smtClean="0"/>
              <a:t>, Спасского района, Приморского края</a:t>
            </a:r>
            <a:br>
              <a:rPr lang="ru-RU" sz="2200" dirty="0" smtClean="0"/>
            </a:br>
            <a:endParaRPr lang="ru-RU" sz="2200" dirty="0" smtClean="0"/>
          </a:p>
          <a:p>
            <a:pPr algn="ctr"/>
            <a:r>
              <a:rPr lang="ru-RU" sz="2200" dirty="0" smtClean="0"/>
              <a:t>2020 год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3054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86182" y="142852"/>
            <a:ext cx="4929222" cy="55007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Открыть собственный ресторан – мечта многих предпринимателей сегодня. Этот бизнес считается довольно доходным, и популярность ресторанов, невзирая на высокую конкуренцию в этой области, только растет, поэтому каждый год появляются всё новые и новые рестораны. Однако ресторанный </a:t>
            </a:r>
            <a:r>
              <a:rPr lang="ru-RU" sz="3200" dirty="0" smtClean="0"/>
              <a:t>бизнес–занятие довольно </a:t>
            </a:r>
            <a:r>
              <a:rPr lang="ru-RU" sz="3200" dirty="0" smtClean="0"/>
              <a:t>рискованное, особенно для новичков в этой сфере. </a:t>
            </a:r>
            <a:endParaRPr lang="ru-RU" sz="3200" dirty="0"/>
          </a:p>
        </p:txBody>
      </p:sp>
      <p:pic>
        <p:nvPicPr>
          <p:cNvPr id="4" name="Рисунок 3" descr="дод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3500462" cy="23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951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  <a:effectLst/>
                <a:latin typeface="museo_sans_cyrl700"/>
              </a:rPr>
              <a:t/>
            </a:r>
            <a:br>
              <a:rPr lang="ru-RU" b="1" dirty="0" smtClean="0">
                <a:solidFill>
                  <a:schemeClr val="accent6"/>
                </a:solidFill>
                <a:effectLst/>
                <a:latin typeface="museo_sans_cyrl700"/>
              </a:rPr>
            </a:br>
            <a:r>
              <a:rPr lang="ru-RU" b="1" dirty="0" smtClean="0">
                <a:solidFill>
                  <a:schemeClr val="accent6"/>
                </a:solidFill>
                <a:effectLst/>
                <a:latin typeface="museo_sans_cyrl700"/>
              </a:rPr>
              <a:t>ОВЧИННИКОВ Федор </a:t>
            </a:r>
            <a:r>
              <a:rPr lang="ru-RU" b="1" dirty="0" smtClean="0">
                <a:solidFill>
                  <a:schemeClr val="accent6"/>
                </a:solidFill>
                <a:effectLst/>
                <a:latin typeface="museo_sans_cyrl700"/>
              </a:rPr>
              <a:t>Владимирович</a:t>
            </a:r>
            <a:br>
              <a:rPr lang="ru-RU" b="1" dirty="0" smtClean="0">
                <a:solidFill>
                  <a:schemeClr val="accent6"/>
                </a:solidFill>
                <a:effectLst/>
                <a:latin typeface="museo_sans_cyrl700"/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4282" y="1357298"/>
            <a:ext cx="36576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0" i="0" dirty="0" smtClean="0">
                <a:effectLst/>
                <a:latin typeface="museo_sans_cyrl300"/>
              </a:rPr>
              <a:t>Должность</a:t>
            </a:r>
            <a:r>
              <a:rPr lang="ru-RU" b="0" i="0" dirty="0" smtClean="0">
                <a:effectLst/>
                <a:latin typeface="museo_sans_cyrl300"/>
              </a:rPr>
              <a:t>: Бизнесмен, основатель сети «</a:t>
            </a:r>
            <a:r>
              <a:rPr lang="ru-RU" b="0" i="0" dirty="0" err="1" smtClean="0">
                <a:effectLst/>
                <a:latin typeface="museo_sans_cyrl300"/>
              </a:rPr>
              <a:t>Додо</a:t>
            </a:r>
            <a:r>
              <a:rPr lang="ru-RU" b="0" i="0" dirty="0" smtClean="0">
                <a:effectLst/>
                <a:latin typeface="museo_sans_cyrl300"/>
              </a:rPr>
              <a:t> Пицца»</a:t>
            </a:r>
          </a:p>
          <a:p>
            <a:pPr>
              <a:buNone/>
            </a:pPr>
            <a:r>
              <a:rPr lang="ru-RU" b="0" i="0" dirty="0" smtClean="0">
                <a:effectLst/>
                <a:latin typeface="museo_sans_cyrl300"/>
              </a:rPr>
              <a:t>Организация: </a:t>
            </a:r>
            <a:r>
              <a:rPr lang="ru-RU" b="0" i="0" dirty="0" err="1" smtClean="0">
                <a:effectLst/>
                <a:latin typeface="museo_sans_cyrl300"/>
              </a:rPr>
              <a:t>Додо</a:t>
            </a:r>
            <a:r>
              <a:rPr lang="ru-RU" b="0" i="0" dirty="0" smtClean="0">
                <a:effectLst/>
                <a:latin typeface="museo_sans_cyrl300"/>
              </a:rPr>
              <a:t> Пицца</a:t>
            </a:r>
            <a:endParaRPr lang="ru-RU" b="0" i="0" dirty="0" smtClean="0">
              <a:effectLst/>
              <a:latin typeface="museo_sans_cyrl300"/>
            </a:endParaRPr>
          </a:p>
          <a:p>
            <a:pPr>
              <a:buNone/>
            </a:pPr>
            <a:r>
              <a:rPr lang="ru-RU" b="0" i="0" dirty="0" smtClean="0">
                <a:effectLst/>
                <a:latin typeface="museo_sans_cyrl300"/>
              </a:rPr>
              <a:t>Дата рождения: 10 июня 1981 года</a:t>
            </a:r>
          </a:p>
          <a:p>
            <a:pPr>
              <a:buNone/>
            </a:pPr>
            <a:r>
              <a:rPr lang="ru-RU" b="0" i="0" dirty="0" smtClean="0">
                <a:effectLst/>
                <a:latin typeface="museo_sans_cyrl300"/>
              </a:rPr>
              <a:t>Место рождения: Сыктывкар, Республики Коми</a:t>
            </a:r>
          </a:p>
          <a:p>
            <a:pPr>
              <a:buNone/>
            </a:pPr>
            <a:r>
              <a:rPr lang="ru-RU" b="0" i="0" dirty="0" smtClean="0">
                <a:effectLst/>
                <a:latin typeface="museo_sans_cyrl300"/>
              </a:rPr>
              <a:t>Знак зодиака: Близнецы</a:t>
            </a:r>
          </a:p>
          <a:p>
            <a:pPr>
              <a:buNone/>
            </a:pPr>
            <a:r>
              <a:rPr lang="ru-RU" b="0" i="0" dirty="0" smtClean="0">
                <a:effectLst/>
                <a:latin typeface="museo_sans_cyrl300"/>
              </a:rPr>
              <a:t>Профессия: Генеральный директор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500174"/>
            <a:ext cx="4929222" cy="37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1910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i="0" dirty="0" smtClean="0">
                <a:solidFill>
                  <a:schemeClr val="accent6"/>
                </a:solidFill>
                <a:effectLst/>
                <a:latin typeface="museo_sans_cyrl300"/>
              </a:rPr>
              <a:t>ТРУДОВАЯ</a:t>
            </a:r>
            <a:r>
              <a:rPr lang="ru-RU" sz="3600" b="1" i="0" dirty="0" smtClean="0">
                <a:solidFill>
                  <a:srgbClr val="C00000"/>
                </a:solidFill>
                <a:effectLst/>
                <a:latin typeface="museo_sans_cyrl300"/>
              </a:rPr>
              <a:t> 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museo_sans_cyrl300"/>
              </a:rPr>
              <a:t>ДЕЯТЕЛЬНОСТЬ</a:t>
            </a:r>
            <a:r>
              <a:rPr lang="ru-RU" sz="3600" b="1" i="0" dirty="0" smtClean="0">
                <a:solidFill>
                  <a:srgbClr val="C00000"/>
                </a:solidFill>
                <a:effectLst/>
                <a:latin typeface="museo_sans_cyrl300"/>
              </a:rPr>
              <a:t/>
            </a:r>
            <a:br>
              <a:rPr lang="ru-RU" sz="3600" b="1" i="0" dirty="0" smtClean="0">
                <a:solidFill>
                  <a:srgbClr val="C00000"/>
                </a:solidFill>
                <a:effectLst/>
                <a:latin typeface="museo_sans_cyrl300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632848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0" i="0" dirty="0" smtClean="0">
                <a:effectLst/>
                <a:latin typeface="museo_sans_cyrl300"/>
              </a:rPr>
              <a:t>Фёдор Овчинников начал создавать собственный бизнес в возрасте 21 года, невзирая на советы родителей и друзей отказаться от подобной затеи. </a:t>
            </a:r>
          </a:p>
          <a:p>
            <a:pPr algn="just">
              <a:buNone/>
            </a:pPr>
            <a:r>
              <a:rPr lang="ru-RU" b="0" i="0" dirty="0" smtClean="0">
                <a:effectLst/>
                <a:latin typeface="museo_sans_cyrl300"/>
              </a:rPr>
              <a:t>Начинающий предприниматель пытался взять в банке кредит, для того чтобы открыть книжный магазин, но ни одно финансовое учреждение не согласилось предоставить ему денежные средства. Фёдор Овчинников поменял тактику и взял ссуду в Сбербанке якобы на неотложные нужды – 400 тысяч рублей на ремонт квартиры; ещё 100 тысяч занял у знакомых.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7485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965245" cy="1008113"/>
          </a:xfrm>
        </p:spPr>
        <p:txBody>
          <a:bodyPr/>
          <a:lstStyle/>
          <a:p>
            <a:r>
              <a:rPr lang="ru-RU" sz="3600" b="1" dirty="0">
                <a:solidFill>
                  <a:schemeClr val="accent6"/>
                </a:solidFill>
                <a:latin typeface="museo_sans_cyrl300"/>
              </a:rPr>
              <a:t>ТРУДОВАЯ ДЕЯТЕЛЬНОСТЬ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7632848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0" i="0" dirty="0" smtClean="0">
                <a:effectLst/>
                <a:latin typeface="museo_sans_cyrl300"/>
              </a:rPr>
              <a:t>Денежных средств на рекламу книжного магазина не имелось, потому молодой бизнесмен завёл в интернете блог и стал пошагово описывать путь открытия торгового помещения. Данная инициатива привлекла читателей, и к моменту открытия магазина собралась неплохая аудитория. Так в 2006 году появился книжный магазин «Сила Ума». Многие люди интересовались деятельностью предпринимателя и судьбой его бизнеса. Книги успешно продавались, предпринимательское дело росло. Фёдор Овчинников старался привозить в магазин новинки и редкие книги, быстро находившие своего покупателя. Вскоре у предпринимателя появились инвесторы, а «Книга за книгой» превратилась в сеть из 8 магазинов. Уже через 3 года годовой оборот компании составил около 2 миллионов долларов.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8307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965245" cy="72007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Трудности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7560840" cy="50405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0" i="0" dirty="0" smtClean="0">
                <a:effectLst/>
                <a:latin typeface="museo_sans_cyrl300"/>
              </a:rPr>
              <a:t>После кризиса 2008 года интересы учредителей разошлись, и Фёдор Овчинников был вынужден продать свою долю в компании практически за бесценок.</a:t>
            </a:r>
          </a:p>
          <a:p>
            <a:pPr algn="just"/>
            <a:r>
              <a:rPr lang="ru-RU" b="0" i="0" dirty="0" smtClean="0">
                <a:effectLst/>
                <a:latin typeface="museo_sans_cyrl300"/>
              </a:rPr>
              <a:t> Однако трудности не угасили энтузиазм бизнесмена. Он в очередной раз пошёл на риск, заняв огромную сумму, и открыл в 2011 году пиццерию. В его жизни был опыт в данной сфере – когда-то он на протяжении полугода работал в общепите в Петербурге. </a:t>
            </a:r>
          </a:p>
          <a:p>
            <a:pPr algn="just"/>
            <a:r>
              <a:rPr lang="ru-RU" b="0" i="0" dirty="0" smtClean="0">
                <a:effectLst/>
                <a:latin typeface="museo_sans_cyrl300"/>
              </a:rPr>
              <a:t>Так в 2011 году бизнесмен основал в Сыктывкаре первую пиццерию «</a:t>
            </a:r>
            <a:r>
              <a:rPr lang="ru-RU" b="0" i="0" dirty="0" err="1" smtClean="0">
                <a:effectLst/>
                <a:latin typeface="museo_sans_cyrl300"/>
              </a:rPr>
              <a:t>Додо</a:t>
            </a:r>
            <a:r>
              <a:rPr lang="ru-RU" b="0" i="0" dirty="0" smtClean="0">
                <a:effectLst/>
                <a:latin typeface="museo_sans_cyrl300"/>
              </a:rPr>
              <a:t> Пицца».</a:t>
            </a:r>
          </a:p>
          <a:p>
            <a:pPr algn="just"/>
            <a:r>
              <a:rPr lang="ru-RU" b="0" i="0" dirty="0" smtClean="0">
                <a:effectLst/>
                <a:latin typeface="museo_sans_cyrl300"/>
              </a:rPr>
              <a:t> Он не забывал в блоге освещать во всех подробностях процесс открытия и развития предприятия, тщательно расписывая все затраты и доходы пиццерии. </a:t>
            </a:r>
          </a:p>
          <a:p>
            <a:pPr algn="just"/>
            <a:r>
              <a:rPr lang="ru-RU" b="0" i="0" dirty="0" smtClean="0">
                <a:effectLst/>
                <a:latin typeface="museo_sans_cyrl300"/>
              </a:rPr>
              <a:t>Сам основатель также был активно задействован в работе: порой он даже замешивал тесто для выпечки и мыл полы.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49962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965245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Социальная активность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7632848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Бизнес Фёдора </a:t>
            </a:r>
            <a:r>
              <a:rPr lang="ru-RU" dirty="0" err="1" smtClean="0"/>
              <a:t>Овчинникова</a:t>
            </a:r>
            <a:r>
              <a:rPr lang="ru-RU" dirty="0" smtClean="0"/>
              <a:t> отличается тотальной открытостью. Во всех кухнях «</a:t>
            </a:r>
            <a:r>
              <a:rPr lang="ru-RU" dirty="0" err="1" smtClean="0"/>
              <a:t>Додо</a:t>
            </a:r>
            <a:r>
              <a:rPr lang="ru-RU" dirty="0" smtClean="0"/>
              <a:t> Пиццы» установлены веб-камеры, так что любой желающий может наблюдать за работой сотрудников, которые не позволяют себе выполнять обязанности халатно. В пиццерии тщательно следят за гигиеной и свежестью продукции. </a:t>
            </a:r>
          </a:p>
          <a:p>
            <a:r>
              <a:rPr lang="ru-RU" dirty="0" smtClean="0"/>
              <a:t>Сеть «</a:t>
            </a:r>
            <a:r>
              <a:rPr lang="ru-RU" dirty="0" err="1" smtClean="0"/>
              <a:t>Додо</a:t>
            </a:r>
            <a:r>
              <a:rPr lang="ru-RU" dirty="0" smtClean="0"/>
              <a:t> Пицца» работает не только в российских городах, но и за рубежом: в Казахстане, Румынии, Латвии, Эстонии, Китае, США. </a:t>
            </a:r>
          </a:p>
          <a:p>
            <a:r>
              <a:rPr lang="ru-RU" dirty="0" smtClean="0"/>
              <a:t>В Сыктывкаре функционирует крупный учебный центр для обучения сотрудников компании. «</a:t>
            </a:r>
            <a:r>
              <a:rPr lang="ru-RU" dirty="0" err="1" smtClean="0"/>
              <a:t>Додо</a:t>
            </a:r>
            <a:r>
              <a:rPr lang="ru-RU" dirty="0" smtClean="0"/>
              <a:t> Пицца».</a:t>
            </a:r>
          </a:p>
          <a:p>
            <a:r>
              <a:rPr lang="ru-RU" dirty="0" smtClean="0"/>
              <a:t> Имеет собственное радио, которое можно слышать во всех помещениях заведения. Оно транслирует как популярные хиты, так и качественную музыку местных исполнителей.</a:t>
            </a:r>
          </a:p>
          <a:p>
            <a:r>
              <a:rPr lang="ru-RU" dirty="0" smtClean="0"/>
              <a:t> Специалисты предприятия постоянно разрабатывают новую продукцию, рецептуру, технологи, вкусы, совершенствуют оборудование. </a:t>
            </a:r>
          </a:p>
          <a:p>
            <a:r>
              <a:rPr lang="ru-RU" dirty="0" smtClean="0"/>
              <a:t>Для работы предприниматель привлекает вклады частных инвесторов, содействуя приумножению их капитала.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0146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cap="all" dirty="0" smtClean="0">
                <a:solidFill>
                  <a:srgbClr val="566473"/>
                </a:solidFill>
                <a:effectLst/>
                <a:latin typeface="museo_sans_cyrl700"/>
              </a:rPr>
              <a:t>РЕЙТИНГ ГЛОБАЛМСК.РУ</a:t>
            </a:r>
            <a:br>
              <a:rPr lang="ru-RU" b="1" cap="all" dirty="0" smtClean="0">
                <a:solidFill>
                  <a:srgbClr val="566473"/>
                </a:solidFill>
                <a:effectLst/>
                <a:latin typeface="museo_sans_cyrl70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1500174"/>
            <a:ext cx="400052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0" i="0" dirty="0" smtClean="0">
                <a:solidFill>
                  <a:srgbClr val="566473"/>
                </a:solidFill>
                <a:effectLst/>
                <a:latin typeface="museo_sans_cyrl300"/>
              </a:rPr>
              <a:t>Занимает место № </a:t>
            </a:r>
            <a:r>
              <a:rPr lang="ru-RU" sz="2000" b="0" i="0" dirty="0" smtClean="0">
                <a:solidFill>
                  <a:srgbClr val="EA3232"/>
                </a:solidFill>
                <a:effectLst/>
                <a:latin typeface="museo_sans_cyrl300"/>
              </a:rPr>
              <a:t>4623</a:t>
            </a:r>
            <a:r>
              <a:rPr lang="ru-RU" sz="2000" b="0" i="0" dirty="0" smtClean="0">
                <a:solidFill>
                  <a:srgbClr val="566473"/>
                </a:solidFill>
                <a:effectLst/>
                <a:latin typeface="museo_sans_cyrl300"/>
              </a:rPr>
              <a:t> в рейтинге Московские персоналии;</a:t>
            </a:r>
          </a:p>
          <a:p>
            <a:pPr>
              <a:buFont typeface="Wingdings" pitchFamily="2" charset="2"/>
              <a:buChar char="ü"/>
            </a:pPr>
            <a:endParaRPr lang="ru-RU" sz="2000" b="0" i="0" dirty="0" smtClean="0">
              <a:solidFill>
                <a:srgbClr val="566473"/>
              </a:solidFill>
              <a:effectLst/>
              <a:latin typeface="museo_sans_cyrl30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0" i="0" dirty="0" smtClean="0">
                <a:solidFill>
                  <a:srgbClr val="566473"/>
                </a:solidFill>
                <a:effectLst/>
                <a:latin typeface="museo_sans_cyrl300"/>
              </a:rPr>
              <a:t>Занимает </a:t>
            </a:r>
            <a:r>
              <a:rPr lang="ru-RU" sz="2000" b="0" i="0" dirty="0" smtClean="0">
                <a:solidFill>
                  <a:srgbClr val="566473"/>
                </a:solidFill>
                <a:effectLst/>
                <a:latin typeface="museo_sans_cyrl300"/>
              </a:rPr>
              <a:t>место № </a:t>
            </a:r>
            <a:r>
              <a:rPr lang="ru-RU" sz="2000" b="0" i="0" dirty="0" smtClean="0">
                <a:solidFill>
                  <a:srgbClr val="EA3232"/>
                </a:solidFill>
                <a:effectLst/>
                <a:latin typeface="museo_sans_cyrl300"/>
              </a:rPr>
              <a:t>770 </a:t>
            </a:r>
            <a:r>
              <a:rPr lang="ru-RU" sz="2000" b="0" i="0" dirty="0" smtClean="0">
                <a:solidFill>
                  <a:srgbClr val="566473"/>
                </a:solidFill>
                <a:effectLst/>
                <a:latin typeface="museo_sans_cyrl300"/>
              </a:rPr>
              <a:t>в рейтинге Бизнес</a:t>
            </a:r>
            <a:r>
              <a:rPr lang="ru-RU" sz="2000" dirty="0" smtClean="0">
                <a:solidFill>
                  <a:srgbClr val="566473"/>
                </a:solidFill>
                <a:latin typeface="museo_sans_cyrl300"/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ru-RU" sz="2000" b="0" i="0" dirty="0" smtClean="0">
              <a:solidFill>
                <a:srgbClr val="566473"/>
              </a:solidFill>
              <a:effectLst/>
              <a:latin typeface="museo_sans_cyrl30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0" i="0" dirty="0" smtClean="0">
                <a:solidFill>
                  <a:srgbClr val="566473"/>
                </a:solidFill>
                <a:effectLst/>
                <a:latin typeface="museo_sans_cyrl300"/>
              </a:rPr>
              <a:t>Занимает место № </a:t>
            </a:r>
            <a:r>
              <a:rPr lang="ru-RU" sz="2000" b="0" i="0" dirty="0" smtClean="0">
                <a:solidFill>
                  <a:srgbClr val="EA3232"/>
                </a:solidFill>
                <a:effectLst/>
                <a:latin typeface="museo_sans_cyrl300"/>
              </a:rPr>
              <a:t>167</a:t>
            </a:r>
            <a:r>
              <a:rPr lang="ru-RU" sz="2000" b="0" i="0" dirty="0" smtClean="0">
                <a:solidFill>
                  <a:srgbClr val="566473"/>
                </a:solidFill>
                <a:effectLst/>
                <a:latin typeface="museo_sans_cyrl300"/>
              </a:rPr>
              <a:t> </a:t>
            </a:r>
            <a:r>
              <a:rPr lang="ru-RU" sz="2000" dirty="0" smtClean="0">
                <a:solidFill>
                  <a:srgbClr val="566473"/>
                </a:solidFill>
                <a:latin typeface="museo_sans_cyrl300"/>
              </a:rPr>
              <a:t> </a:t>
            </a:r>
            <a:r>
              <a:rPr lang="ru-RU" sz="2000" b="0" i="0" dirty="0" smtClean="0">
                <a:solidFill>
                  <a:srgbClr val="566473"/>
                </a:solidFill>
                <a:effectLst/>
                <a:latin typeface="museo_sans_cyrl300"/>
              </a:rPr>
              <a:t>в рейтинге</a:t>
            </a:r>
            <a:r>
              <a:rPr lang="ru-RU" sz="2000" b="0" i="0" dirty="0" smtClean="0">
                <a:solidFill>
                  <a:srgbClr val="566473"/>
                </a:solidFill>
                <a:effectLst/>
                <a:latin typeface="museo_sans_cyrl300"/>
              </a:rPr>
              <a:t> </a:t>
            </a:r>
            <a:r>
              <a:rPr lang="ru-RU" sz="2000" b="0" i="0" dirty="0" smtClean="0">
                <a:solidFill>
                  <a:srgbClr val="566473"/>
                </a:solidFill>
                <a:effectLst/>
                <a:latin typeface="museo_sans_cyrl300"/>
              </a:rPr>
              <a:t>Генеральный директор.</a:t>
            </a:r>
            <a:endParaRPr lang="ru-RU" sz="2000" b="0" i="0" dirty="0" smtClean="0">
              <a:solidFill>
                <a:srgbClr val="566473"/>
              </a:solidFill>
              <a:effectLst/>
              <a:latin typeface="museo_sans_cyrl30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33572"/>
            <a:ext cx="4357718" cy="426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3279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25536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schemeClr val="accent6"/>
                </a:solidFill>
                <a:latin typeface="museo_sans_cyrl300"/>
              </a:rPr>
              <a:t>Основатель «</a:t>
            </a:r>
            <a:r>
              <a:rPr lang="ru-RU" sz="4000" i="1" dirty="0" err="1">
                <a:solidFill>
                  <a:schemeClr val="accent6"/>
                </a:solidFill>
                <a:latin typeface="museo_sans_cyrl300"/>
              </a:rPr>
              <a:t>Додо</a:t>
            </a:r>
            <a:r>
              <a:rPr lang="ru-RU" sz="4000" i="1" dirty="0">
                <a:solidFill>
                  <a:schemeClr val="accent6"/>
                </a:solidFill>
                <a:latin typeface="museo_sans_cyrl300"/>
              </a:rPr>
              <a:t> Пицца»</a:t>
            </a:r>
            <a:br>
              <a:rPr lang="ru-RU" sz="4000" i="1" dirty="0">
                <a:solidFill>
                  <a:schemeClr val="accent6"/>
                </a:solidFill>
                <a:latin typeface="museo_sans_cyrl300"/>
              </a:rPr>
            </a:br>
            <a:r>
              <a:rPr lang="ru-RU" sz="4000" i="1" dirty="0">
                <a:solidFill>
                  <a:schemeClr val="accent6"/>
                </a:solidFill>
                <a:latin typeface="museo_sans_cyrl300"/>
              </a:rPr>
              <a:t>Фёдор </a:t>
            </a:r>
            <a:r>
              <a:rPr lang="ru-RU" sz="4000" i="1" dirty="0" smtClean="0">
                <a:solidFill>
                  <a:schemeClr val="accent6"/>
                </a:solidFill>
                <a:latin typeface="museo_sans_cyrl300"/>
              </a:rPr>
              <a:t>Овчинников: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AA2B1E"/>
              </a:buClr>
              <a:buNone/>
            </a:pPr>
            <a:r>
              <a:rPr lang="ru-RU" sz="2800" i="1" dirty="0">
                <a:latin typeface="Lato"/>
              </a:rPr>
              <a:t>«Не стоит слушать тех, кто утверждает, что в России нельзя заниматься бизнесом. Может быть, в нашей стране пока ещё и не самые лучшие условия для этого, но если просто сидеть, то будет только хуже. Необходимо действовать, пробовать, осуществлять свои мечты, для того чтобы стать успешным.»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06896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</TotalTime>
  <Words>612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 </vt:lpstr>
      <vt:lpstr>Слайд 2</vt:lpstr>
      <vt:lpstr> ОВЧИННИКОВ Федор Владимирович </vt:lpstr>
      <vt:lpstr>ТРУДОВАЯ ДЕЯТЕЛЬНОСТЬ </vt:lpstr>
      <vt:lpstr>ТРУДОВАЯ ДЕЯТЕЛЬНОСТЬ</vt:lpstr>
      <vt:lpstr>Трудности</vt:lpstr>
      <vt:lpstr>Социальная активность</vt:lpstr>
      <vt:lpstr>РЕЙТИНГ ГЛОБАЛМСК.РУ </vt:lpstr>
      <vt:lpstr>Основатель «Додо Пицца» Фёдор Овчинников: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</dc:creator>
  <cp:lastModifiedBy>1</cp:lastModifiedBy>
  <cp:revision>5</cp:revision>
  <dcterms:modified xsi:type="dcterms:W3CDTF">2020-04-04T00:47:33Z</dcterms:modified>
</cp:coreProperties>
</file>