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5" r:id="rId4"/>
    <p:sldId id="266" r:id="rId5"/>
    <p:sldId id="268" r:id="rId6"/>
    <p:sldId id="267" r:id="rId7"/>
    <p:sldId id="269" r:id="rId8"/>
    <p:sldId id="258" r:id="rId9"/>
    <p:sldId id="259" r:id="rId10"/>
    <p:sldId id="270" r:id="rId11"/>
    <p:sldId id="260" r:id="rId12"/>
    <p:sldId id="271" r:id="rId13"/>
    <p:sldId id="26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4629403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1247058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6010654"/>
      </p:ext>
    </p:extLst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0904182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839844535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7860452"/>
      </p:ext>
    </p:extLst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8330738"/>
      </p:ext>
    </p:extLst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0955967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2932809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0540347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8955353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4793533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1930149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9089290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2350546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6488196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073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zoom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2144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Муниципальное бюджетное общеобразовательное учреждение «Средняя общеобразовательная школа №2» села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Буссевка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143116"/>
            <a:ext cx="8286808" cy="38576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Межмуниципальный Фестиваль «Шаги в бизнесе»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b="1" dirty="0" smtClean="0">
                <a:solidFill>
                  <a:schemeClr val="tx1"/>
                </a:solidFill>
              </a:rPr>
              <a:t>Секреты успеха приморского предпринимателя»</a:t>
            </a:r>
          </a:p>
          <a:p>
            <a:endParaRPr lang="ru-RU" u="sng" dirty="0" smtClean="0">
              <a:solidFill>
                <a:schemeClr val="tx1"/>
              </a:solidFill>
            </a:endParaRPr>
          </a:p>
          <a:p>
            <a:r>
              <a:rPr lang="ru-RU" u="sng" dirty="0" smtClean="0">
                <a:solidFill>
                  <a:schemeClr val="tx1"/>
                </a:solidFill>
              </a:rPr>
              <a:t>Участники:</a:t>
            </a:r>
            <a:r>
              <a:rPr lang="ru-RU" dirty="0" smtClean="0">
                <a:solidFill>
                  <a:schemeClr val="tx1"/>
                </a:solidFill>
              </a:rPr>
              <a:t> учащиеся 8 класса </a:t>
            </a:r>
            <a:r>
              <a:rPr lang="ru-RU" dirty="0" err="1" smtClean="0">
                <a:solidFill>
                  <a:schemeClr val="tx1"/>
                </a:solidFill>
              </a:rPr>
              <a:t>Драганчук</a:t>
            </a:r>
            <a:r>
              <a:rPr lang="ru-RU" dirty="0" smtClean="0">
                <a:solidFill>
                  <a:schemeClr val="tx1"/>
                </a:solidFill>
              </a:rPr>
              <a:t> Артем и </a:t>
            </a:r>
            <a:r>
              <a:rPr lang="ru-RU" dirty="0" err="1" smtClean="0">
                <a:solidFill>
                  <a:schemeClr val="tx1"/>
                </a:solidFill>
              </a:rPr>
              <a:t>Юрдеков</a:t>
            </a:r>
            <a:r>
              <a:rPr lang="ru-RU" dirty="0" smtClean="0">
                <a:solidFill>
                  <a:schemeClr val="tx1"/>
                </a:solidFill>
              </a:rPr>
              <a:t> Никита.</a:t>
            </a:r>
          </a:p>
          <a:p>
            <a:r>
              <a:rPr lang="ru-RU" u="sng" dirty="0" smtClean="0">
                <a:solidFill>
                  <a:schemeClr val="tx1"/>
                </a:solidFill>
              </a:rPr>
              <a:t>Куратор:</a:t>
            </a:r>
            <a:r>
              <a:rPr lang="ru-RU" dirty="0" smtClean="0">
                <a:solidFill>
                  <a:schemeClr val="tx1"/>
                </a:solidFill>
              </a:rPr>
              <a:t> Дудко Юлия Александровна, классный руководитель.</a:t>
            </a: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2020 год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500042"/>
            <a:ext cx="8105806" cy="5541321"/>
          </a:xfrm>
        </p:spPr>
        <p:txBody>
          <a:bodyPr>
            <a:normAutofit/>
          </a:bodyPr>
          <a:lstStyle/>
          <a:p>
            <a:pPr lvl="0" fontAlgn="t">
              <a:buClr>
                <a:srgbClr val="5FCBEF"/>
              </a:buClr>
              <a:buNone/>
            </a:pPr>
            <a:r>
              <a:rPr lang="ru-RU" sz="2400" dirty="0" smtClean="0"/>
              <a:t>    </a:t>
            </a:r>
          </a:p>
          <a:p>
            <a:pPr lvl="0" fontAlgn="t">
              <a:buClr>
                <a:srgbClr val="5FCBEF"/>
              </a:buClr>
              <a:buNone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Системный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интегратор «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Акцент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» сегодня – это лидер в сфере построения комплексных решений в области высоких технологий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fontAlgn="t">
              <a:buClr>
                <a:srgbClr val="5FCBEF"/>
              </a:buClr>
              <a:buNone/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fontAlgn="t">
              <a:buClr>
                <a:srgbClr val="5FCBEF"/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Внедряет в жизнь лучшее, что представляют на мировой рынок такие гиганты IT отрасли, как APC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by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Schneider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Electric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Microsoft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Panasonic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Hewlett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Packard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Cisco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Systems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Oracle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и многие другие. Подтверждением этому служат высокие партнерские статусы у производителей и большое портфолио внедренных проектов. </a:t>
            </a:r>
          </a:p>
          <a:p>
            <a:pPr>
              <a:buNone/>
            </a:pPr>
            <a:r>
              <a:rPr lang="ru-RU" sz="2400" dirty="0" smtClean="0"/>
              <a:t>  </a:t>
            </a:r>
            <a:endParaRPr lang="ru-RU" sz="24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8186766" cy="167386"/>
          </a:xfrm>
        </p:spPr>
        <p:txBody>
          <a:bodyPr>
            <a:noAutofit/>
          </a:bodyPr>
          <a:lstStyle/>
          <a:p>
            <a:pPr algn="ctr"/>
            <a:r>
              <a:rPr lang="ru-RU" sz="3200" cap="all" dirty="0" smtClean="0"/>
              <a:t/>
            </a:r>
            <a:br>
              <a:rPr lang="ru-RU" sz="3200" cap="all" dirty="0" smtClean="0"/>
            </a:br>
            <a:r>
              <a:rPr lang="ru-RU" sz="3200" cap="all" dirty="0" smtClean="0">
                <a:solidFill>
                  <a:schemeClr val="accent2">
                    <a:lumMod val="75000"/>
                  </a:schemeClr>
                </a:solidFill>
              </a:rPr>
              <a:t>ЗАВЕРШЕННЫЕ ПРОЕКТЫ</a:t>
            </a:r>
            <a:br>
              <a:rPr lang="ru-RU" sz="3200" cap="all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1034"/>
            <a:ext cx="8363272" cy="5114309"/>
          </a:xfrm>
        </p:spPr>
        <p:txBody>
          <a:bodyPr>
            <a:normAutofit/>
          </a:bodyPr>
          <a:lstStyle/>
          <a:p>
            <a:pPr fontAlgn="t">
              <a:buNone/>
            </a:pPr>
            <a:r>
              <a:rPr lang="ru-RU" sz="2000" dirty="0" smtClean="0"/>
              <a:t>Создание виртуальной частной сети передачи защищаемой информации для </a:t>
            </a:r>
            <a:r>
              <a:rPr lang="ru-RU" sz="2000" b="1" dirty="0" smtClean="0"/>
              <a:t>ГБУЗ «Краевой наркологический диспансер»</a:t>
            </a:r>
          </a:p>
          <a:p>
            <a:pPr fontAlgn="t">
              <a:buNone/>
            </a:pPr>
            <a:r>
              <a:rPr lang="ru-RU" sz="2000" b="1" dirty="0" smtClean="0"/>
              <a:t>Краевое государственное бюджетное учреждение здравоохранения "Владивостокский клинический родильный дом № 3»: </a:t>
            </a:r>
            <a:r>
              <a:rPr lang="ru-RU" sz="2000" dirty="0" smtClean="0"/>
              <a:t>задача межсетевого экранирования у данного заказчика была решена путем установки сертифицированных ФСТЭК межсетевых экранов на границе защищенной сети.</a:t>
            </a:r>
          </a:p>
          <a:p>
            <a:pPr fontAlgn="t">
              <a:buNone/>
            </a:pPr>
            <a:r>
              <a:rPr lang="ru-RU" sz="2000" dirty="0" smtClean="0"/>
              <a:t>Модернизация системы кондиционирования </a:t>
            </a:r>
            <a:r>
              <a:rPr lang="ru-RU" sz="2000" b="1" dirty="0" smtClean="0"/>
              <a:t>ЦОД АО «ДЦСС».</a:t>
            </a:r>
          </a:p>
          <a:p>
            <a:pPr fontAlgn="t">
              <a:buNone/>
            </a:pPr>
            <a:r>
              <a:rPr lang="ru-RU" sz="2000" b="1" dirty="0" smtClean="0"/>
              <a:t>АТС для ОАО "</a:t>
            </a:r>
            <a:r>
              <a:rPr lang="ru-RU" sz="2000" b="1" dirty="0" err="1" smtClean="0"/>
              <a:t>Владхлеб</a:t>
            </a:r>
            <a:r>
              <a:rPr lang="ru-RU" sz="2000" b="1" dirty="0" smtClean="0"/>
              <a:t>«: </a:t>
            </a:r>
            <a:r>
              <a:rPr lang="ru-RU" sz="2000" dirty="0" smtClean="0"/>
              <a:t>переключение на новую АТС прошло быстро и безболезненно, что явилось результатом слаженной работы специалистов Акцента с эксплуатационной службой заказчика при тесном взаимодействии с </a:t>
            </a:r>
            <a:r>
              <a:rPr lang="ru-RU" sz="2000" dirty="0" err="1" smtClean="0"/>
              <a:t>Ростелекомом</a:t>
            </a:r>
            <a:r>
              <a:rPr lang="ru-RU" sz="2000" dirty="0" smtClean="0"/>
              <a:t>. В результате добились минимальных перерывов связи в Торговом Доме «</a:t>
            </a:r>
            <a:r>
              <a:rPr lang="ru-RU" sz="2000" dirty="0" err="1" smtClean="0"/>
              <a:t>Владхлеб</a:t>
            </a:r>
            <a:r>
              <a:rPr lang="ru-RU" sz="2000" dirty="0" smtClean="0"/>
              <a:t>».</a:t>
            </a:r>
          </a:p>
          <a:p>
            <a:pPr fontAlgn="t">
              <a:buNone/>
            </a:pPr>
            <a:endParaRPr lang="ru-RU" sz="2000" b="1" dirty="0" smtClean="0"/>
          </a:p>
          <a:p>
            <a:pPr fontAlgn="t">
              <a:buNone/>
            </a:pP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9099" y="764703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424935" cy="108012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С какими проблемами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столкнулся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предприниматель в IT-сфере и как их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удалось решить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?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268760"/>
            <a:ext cx="6347714" cy="4772603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roboto slab"/>
              </a:rPr>
              <a:t>Отсутствие у ИТ-специалистов компетенций для устранения </a:t>
            </a:r>
            <a:r>
              <a:rPr lang="ru-RU" b="1" dirty="0" smtClean="0">
                <a:solidFill>
                  <a:schemeClr val="tx1"/>
                </a:solidFill>
                <a:latin typeface="roboto slab"/>
              </a:rPr>
              <a:t>неисправностей. Для решения этой проблемы компания выбрала путь: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р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егулярно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вкладывать деньги в развитие ИТ-сотрудников.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 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montserrat"/>
            </a:endParaRPr>
          </a:p>
          <a:p>
            <a:r>
              <a:rPr lang="ru-RU" b="1" dirty="0">
                <a:solidFill>
                  <a:schemeClr val="tx1"/>
                </a:solidFill>
                <a:latin typeface="roboto slab"/>
              </a:rPr>
              <a:t>Мелкие сбои на рабочих местах и скорость их </a:t>
            </a:r>
            <a:r>
              <a:rPr lang="ru-RU" b="1" dirty="0" smtClean="0">
                <a:solidFill>
                  <a:schemeClr val="tx1"/>
                </a:solidFill>
                <a:latin typeface="roboto slab"/>
              </a:rPr>
              <a:t>устранения. Устранили их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установив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систему ИТ-мониторинга, заранее оповещающую о проблемах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;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разделили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список ИТ-проблем на те, которые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можем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решить своими силами и те, где понадобятся внешние специалисты.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roboto slab"/>
            </a:endParaRPr>
          </a:p>
          <a:p>
            <a:r>
              <a:rPr lang="ru-RU" b="1" dirty="0">
                <a:solidFill>
                  <a:schemeClr val="tx1"/>
                </a:solidFill>
                <a:latin typeface="roboto slab"/>
              </a:rPr>
              <a:t>Длинные сроки принятия решений по закупке оборудования и </a:t>
            </a:r>
            <a:r>
              <a:rPr lang="ru-RU" b="1" dirty="0" smtClean="0">
                <a:solidFill>
                  <a:schemeClr val="tx1"/>
                </a:solidFill>
                <a:latin typeface="roboto slab"/>
              </a:rPr>
              <a:t>комплектующих. Наше решение: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roboto slab"/>
              </a:rPr>
              <a:t>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се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ПК в компании должны быть от одного производителя. Тогда запчасти подходят практически ко всему, а значит, вы можете легко содержать склад.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roboto slab"/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latin typeface="montserra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301850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Планы на будущее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47860" cy="3728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Компания уделяет внимание, время и деньги на развитие инженерных компетенций. Находится в постоянном поиске профессионалов, способных расти, развиваться, имеющих личные амбиции и стремления. У ООО «Акцент» хорошая площадка для профессионального роста, личного развития и получения хорошего материального вознаграждения. Помимо инженерного состава, у компании отличные проектировщики, технический персонал на сервисе и обслуживании наших проектов.</a:t>
            </a:r>
            <a:endParaRPr lang="ru-RU" sz="2400" dirty="0"/>
          </a:p>
        </p:txBody>
      </p:sp>
      <p:sp>
        <p:nvSpPr>
          <p:cNvPr id="2050" name="AutoShape 2" descr="https://avatars.mds.yandex.net/get-zen_doc/1875160/pub_5d08f56cd84b6900b038673e_5d108b57c7705100af920035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357166"/>
            <a:ext cx="8034368" cy="5684197"/>
          </a:xfrm>
        </p:spPr>
        <p:txBody>
          <a:bodyPr>
            <a:normAutofit/>
          </a:bodyPr>
          <a:lstStyle/>
          <a:p>
            <a:pPr fontAlgn="t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sz="2000" dirty="0"/>
          </a:p>
          <a:p>
            <a:pPr fontAlgn="t">
              <a:buNone/>
            </a:pPr>
            <a:r>
              <a:rPr lang="ru-RU" sz="2400" dirty="0" smtClean="0"/>
              <a:t>   </a:t>
            </a:r>
          </a:p>
          <a:p>
            <a:pPr fontAlgn="t">
              <a:buNone/>
            </a:pPr>
            <a:r>
              <a:rPr lang="ru-RU" sz="2400" dirty="0" smtClean="0"/>
              <a:t>    Перед </a:t>
            </a:r>
            <a:r>
              <a:rPr lang="ru-RU" sz="2400" dirty="0"/>
              <a:t>клиентами компании «Акцент» стоят разнообразные задачи: стабильность существующей инфраструктуры, эволюционное расширение или взрывной рост бизнеса. Но всех их объединяет одно – эффективность и технологичность решений предложенными специалистами «Акцента». </a:t>
            </a:r>
          </a:p>
          <a:p>
            <a:pPr fontAlgn="t">
              <a:buNone/>
            </a:pPr>
            <a:endParaRPr lang="ru-RU" sz="2000" dirty="0" smtClean="0"/>
          </a:p>
        </p:txBody>
      </p:sp>
      <p:pic>
        <p:nvPicPr>
          <p:cNvPr id="1026" name="Picture 2" descr="C:\Users\1\Desktop\сайт\предприним\1581050305691_hugeB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500570"/>
            <a:ext cx="6754024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58246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cap="all" dirty="0" smtClean="0">
                <a:solidFill>
                  <a:schemeClr val="accent2">
                    <a:lumMod val="75000"/>
                  </a:schemeClr>
                </a:solidFill>
              </a:rPr>
              <a:t>ВОЗНЕСЕНСКИЙ АЛЕКСАНДР СЕРГЕЕВИЧ </a:t>
            </a:r>
            <a:r>
              <a:rPr lang="ru-RU" sz="3100" cap="all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3100" i="1" dirty="0" smtClean="0">
                <a:solidFill>
                  <a:schemeClr val="accent2">
                    <a:lumMod val="75000"/>
                  </a:schemeClr>
                </a:solidFill>
              </a:rPr>
              <a:t>Генеральный директор ООО «Акцент»)</a:t>
            </a:r>
            <a:endParaRPr lang="ru-RU" sz="3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268760"/>
            <a:ext cx="4896544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Родился 4 ноября 1981 г. во Владивостоке. Окончил Дальневосточный государственный технический университет по специальности «Конструирование приборов и радиоаппаратуры».</a:t>
            </a:r>
            <a:br>
              <a:rPr lang="ru-RU" sz="1600" dirty="0" smtClean="0"/>
            </a:br>
            <a:r>
              <a:rPr lang="ru-RU" sz="1600" dirty="0" smtClean="0"/>
              <a:t>С 2008 г. — соучредитель и генеральный директор ООО «Акцент».</a:t>
            </a:r>
            <a:br>
              <a:rPr lang="ru-RU" sz="1600" dirty="0" smtClean="0"/>
            </a:br>
            <a:r>
              <a:rPr lang="ru-RU" sz="1600" dirty="0" smtClean="0"/>
              <a:t>Спонсор родительской премии «Любимый педагог».</a:t>
            </a:r>
            <a:br>
              <a:rPr lang="ru-RU" sz="1600" dirty="0" smtClean="0"/>
            </a:br>
            <a:r>
              <a:rPr lang="ru-RU" sz="1600" dirty="0" smtClean="0"/>
              <a:t>Хобби — сноуборд, </a:t>
            </a:r>
            <a:r>
              <a:rPr lang="ru-RU" sz="1600" dirty="0" err="1" smtClean="0"/>
              <a:t>дайвинг</a:t>
            </a:r>
            <a:r>
              <a:rPr lang="ru-RU" sz="1600" dirty="0" smtClean="0"/>
              <a:t>, стендовая стрельба.</a:t>
            </a:r>
          </a:p>
          <a:p>
            <a:pPr algn="ctr">
              <a:buNone/>
            </a:pPr>
            <a:r>
              <a:rPr lang="ru-RU" sz="1400" b="1" u="sng" dirty="0" smtClean="0"/>
              <a:t>      Личные качества:</a:t>
            </a:r>
          </a:p>
          <a:p>
            <a:pPr>
              <a:buNone/>
            </a:pPr>
            <a:r>
              <a:rPr lang="ru-RU" sz="1400" b="1" dirty="0" smtClean="0"/>
              <a:t>       предприимчивость </a:t>
            </a:r>
            <a:r>
              <a:rPr lang="ru-RU" sz="1400" dirty="0" smtClean="0"/>
              <a:t>- готовность пробовать новое, искать и находить пути извлечения прибыли и решения задач; </a:t>
            </a:r>
          </a:p>
          <a:p>
            <a:pPr>
              <a:buNone/>
            </a:pPr>
            <a:r>
              <a:rPr lang="ru-RU" sz="1400" b="1" dirty="0" smtClean="0"/>
              <a:t>       </a:t>
            </a:r>
            <a:r>
              <a:rPr lang="ru-RU" sz="1400" b="1" dirty="0" err="1" smtClean="0"/>
              <a:t>обучаемость</a:t>
            </a:r>
            <a:r>
              <a:rPr lang="ru-RU" sz="1400" dirty="0" smtClean="0"/>
              <a:t> - способность постоянно учиться новому, ведь приходится применять что-то из множества областей: экономики, финансов, менеджмента, права ;</a:t>
            </a:r>
          </a:p>
          <a:p>
            <a:pPr>
              <a:buNone/>
            </a:pPr>
            <a:r>
              <a:rPr lang="ru-RU" sz="1400" dirty="0" smtClean="0"/>
              <a:t>       </a:t>
            </a:r>
            <a:r>
              <a:rPr lang="ru-RU" sz="1400" b="1" dirty="0" smtClean="0"/>
              <a:t>ответственность</a:t>
            </a:r>
            <a:r>
              <a:rPr lang="ru-RU" sz="1400" dirty="0" smtClean="0"/>
              <a:t> - готовность отвечать за свои решения и платить по своим долгам.</a:t>
            </a:r>
            <a:endParaRPr lang="ru-RU" sz="1400" dirty="0"/>
          </a:p>
        </p:txBody>
      </p:sp>
      <p:pic>
        <p:nvPicPr>
          <p:cNvPr id="2050" name="Picture 2" descr="C:\Users\Учитель\Desktop\0.83451200_1576827735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286248" cy="33695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Краткая справка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</a:rPr>
              <a:t>ООО «Акцент»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зарегистрирована по адресу 690078, г. Владивосток, ул. Хабаровская, д. 8, ОФИС 1, 690078. Вознесенский Александр Сергеевич. Размер уставного капитала 6 000 000 руб. Создана более 11 лет назад.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4400552" cy="4500594"/>
          </a:xfrm>
        </p:spPr>
        <p:txBody>
          <a:bodyPr>
            <a:noAutofit/>
          </a:bodyPr>
          <a:lstStyle/>
          <a:p>
            <a:pPr fontAlgn="base">
              <a:buNone/>
            </a:pPr>
            <a:endParaRPr lang="ru-RU" sz="2400" b="1" dirty="0" smtClean="0">
              <a:latin typeface="+mj-lt"/>
            </a:endParaRPr>
          </a:p>
        </p:txBody>
      </p:sp>
      <p:pic>
        <p:nvPicPr>
          <p:cNvPr id="5" name="Picture 2" descr="C:\Users\Учитель\Desktop\6bdc4c75c9254981dcc1c281db477b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348880"/>
            <a:ext cx="5976664" cy="45091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CB0038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12976"/>
            <a:ext cx="828092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0206"/>
            <a:ext cx="7848872" cy="145457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Направления деятельности ООО «Акцент»: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4768865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3000" dirty="0" smtClean="0"/>
              <a:t>   </a:t>
            </a:r>
            <a:r>
              <a:rPr lang="ru-RU" sz="3000" u="sng" dirty="0" smtClean="0"/>
              <a:t>Инженерная инфраструктура</a:t>
            </a:r>
            <a:r>
              <a:rPr lang="ru-RU" sz="3000" dirty="0" smtClean="0"/>
              <a:t>: кабельная инфраструктура; отопление, водоснабжение и водоотведение; центр обработки данных; кондиционирование и вентиляция.</a:t>
            </a:r>
          </a:p>
          <a:p>
            <a:endParaRPr lang="ru-RU" b="1" dirty="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89640" cy="1224136"/>
          </a:xfrm>
        </p:spPr>
        <p:txBody>
          <a:bodyPr>
            <a:noAutofit/>
          </a:bodyPr>
          <a:lstStyle/>
          <a:p>
            <a:pPr algn="l"/>
            <a:r>
              <a:rPr lang="ru-RU" sz="2800" u="sng" dirty="0" smtClean="0">
                <a:solidFill>
                  <a:schemeClr val="accent2">
                    <a:lumMod val="75000"/>
                  </a:schemeClr>
                </a:solidFill>
              </a:rPr>
              <a:t>Системы безопасности: системы видеонаблюдения; системы пожарной и охранной сигнализации.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:\Users\admin\Desktop\XXX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4969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391557" cy="1462078"/>
          </a:xfrm>
        </p:spPr>
        <p:txBody>
          <a:bodyPr>
            <a:noAutofit/>
          </a:bodyPr>
          <a:lstStyle/>
          <a:p>
            <a:pPr algn="l"/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IT</a:t>
            </a:r>
            <a:r>
              <a:rPr lang="ru-RU" sz="2400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инфраструктура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: сетевая и серверная инфраструктура; информационная безопасность; корпоративные телекоммуникации; консалтинг.</a:t>
            </a:r>
          </a:p>
        </p:txBody>
      </p:sp>
      <p:pic>
        <p:nvPicPr>
          <p:cNvPr id="4" name="Содержимое 3" descr="https://www.garythegeek.com/wp-content/uploads/2017/03/1-1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3638" y="2160588"/>
            <a:ext cx="5820336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2016_04_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8568952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err="1" smtClean="0">
                <a:solidFill>
                  <a:schemeClr val="accent2">
                    <a:lumMod val="75000"/>
                  </a:schemeClr>
                </a:solidFill>
              </a:rPr>
              <a:t>Импортозамещение</a:t>
            </a:r>
            <a:endParaRPr lang="ru-RU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dirty="0" smtClean="0"/>
              <a:t>операционная система, система виртуализации, офисное</a:t>
            </a:r>
            <a:r>
              <a:rPr lang="en-US" sz="3300" dirty="0" smtClean="0"/>
              <a:t>/</a:t>
            </a:r>
            <a:r>
              <a:rPr lang="ru-RU" sz="3300" dirty="0" smtClean="0"/>
              <a:t>прикладное программное обеспечение, системы хранения данных, </a:t>
            </a:r>
            <a:r>
              <a:rPr lang="ru-RU" sz="3300" dirty="0" err="1" smtClean="0"/>
              <a:t>телекоммуникационые</a:t>
            </a:r>
            <a:r>
              <a:rPr lang="ru-RU" sz="3300" dirty="0" smtClean="0"/>
              <a:t> системы, системы информационной безопасности.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274638"/>
            <a:ext cx="8531225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Главное преимущество компании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5329246" cy="5429287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/>
              <a:t>ООО «Акцент» - успешная IT-компания уверенно занимает лидирующие позиции как на рынке цифровых технологий, так и в российских рейтингах.</a:t>
            </a:r>
            <a:r>
              <a:rPr lang="ru-RU" sz="2000" dirty="0" smtClean="0"/>
              <a:t>  Компания сотрудничает со всеми мировыми лидерами в сфере информационных технологий и безопасности.</a:t>
            </a:r>
          </a:p>
          <a:p>
            <a:r>
              <a:rPr lang="ru-RU" sz="2000" b="1" dirty="0" smtClean="0"/>
              <a:t>Является участником </a:t>
            </a:r>
            <a:r>
              <a:rPr lang="ru-RU" sz="2000" b="1" dirty="0" err="1" smtClean="0"/>
              <a:t>госзакупок</a:t>
            </a:r>
            <a:r>
              <a:rPr lang="ru-RU" sz="2000" b="1" dirty="0" smtClean="0"/>
              <a:t> в качестве поставщика.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/>
              <a:t>У организации нет изменений в данных об  учредителях за последние годы. </a:t>
            </a:r>
            <a:r>
              <a:rPr lang="ru-RU" sz="2000" dirty="0" smtClean="0"/>
              <a:t>Это  свидетельствует о стабильности структуры капитала организации.</a:t>
            </a:r>
          </a:p>
          <a:p>
            <a:pPr fontAlgn="t"/>
            <a:r>
              <a:rPr lang="ru-RU" sz="2000" dirty="0" smtClean="0"/>
              <a:t>Системный интегратор "</a:t>
            </a:r>
            <a:r>
              <a:rPr lang="ru-RU" sz="2000" b="1" dirty="0" smtClean="0"/>
              <a:t>Акцент</a:t>
            </a:r>
            <a:r>
              <a:rPr lang="ru-RU" sz="2000" dirty="0" smtClean="0"/>
              <a:t>" входит в рейтинг </a:t>
            </a:r>
            <a:r>
              <a:rPr lang="ru-RU" sz="2000" dirty="0" err="1" smtClean="0"/>
              <a:t>CNews</a:t>
            </a:r>
            <a:r>
              <a:rPr lang="ru-RU" sz="2000" dirty="0" smtClean="0"/>
              <a:t> </a:t>
            </a:r>
            <a:r>
              <a:rPr lang="ru-RU" sz="2000" dirty="0" err="1" smtClean="0"/>
              <a:t>Analytics</a:t>
            </a:r>
            <a:r>
              <a:rPr lang="ru-RU" sz="2000" dirty="0" smtClean="0"/>
              <a:t> </a:t>
            </a:r>
            <a:r>
              <a:rPr lang="ru-RU" sz="2000" b="1" dirty="0" smtClean="0"/>
              <a:t>Крупнейшие поставщики ИТ для транспортных компаний </a:t>
            </a:r>
            <a:r>
              <a:rPr lang="ru-RU" sz="2000" dirty="0" smtClean="0"/>
              <a:t>2018. </a:t>
            </a:r>
          </a:p>
          <a:p>
            <a:pPr fontAlgn="t"/>
            <a:r>
              <a:rPr lang="ru-RU" sz="2000" dirty="0" smtClean="0"/>
              <a:t>Системный интегратор «</a:t>
            </a:r>
            <a:r>
              <a:rPr lang="ru-RU" sz="2000" b="1" dirty="0" smtClean="0"/>
              <a:t>Акцент</a:t>
            </a:r>
            <a:r>
              <a:rPr lang="ru-RU" sz="2000" dirty="0" smtClean="0"/>
              <a:t>» входит в «25 </a:t>
            </a:r>
            <a:r>
              <a:rPr lang="ru-RU" sz="2000" b="1" dirty="0" smtClean="0"/>
              <a:t>лучших региональных </a:t>
            </a:r>
            <a:r>
              <a:rPr lang="ru-RU" sz="2000" b="1" dirty="0" err="1" smtClean="0"/>
              <a:t>ИТ-компаний</a:t>
            </a:r>
            <a:r>
              <a:rPr lang="ru-RU" sz="2000" b="1" dirty="0" smtClean="0"/>
              <a:t>» 2018г по версии CRN/RE.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5122" name="AutoShape 2" descr="C:\Users\%D0%A3%D1%87%D0%B8%D1%82%D0%B5%D0%BB%D1%8C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Учитель\Desktop\shutterstock_32644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142984"/>
            <a:ext cx="3214678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garythegeek.com/wp-content/uploads/2017/03/1-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24036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Достижения компании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214422"/>
            <a:ext cx="5266928" cy="5357850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sz="2400" b="1" dirty="0" smtClean="0"/>
              <a:t>«Потенциал российского </a:t>
            </a:r>
            <a:r>
              <a:rPr lang="ru-RU" sz="2400" b="1" dirty="0" err="1" smtClean="0"/>
              <a:t>ИТ-рынка</a:t>
            </a:r>
            <a:r>
              <a:rPr lang="ru-RU" sz="2400" b="1" dirty="0" smtClean="0"/>
              <a:t> 2018» по итогам рейтинга «25 лучших региональных </a:t>
            </a:r>
            <a:r>
              <a:rPr lang="ru-RU" sz="2400" b="1" dirty="0" err="1" smtClean="0"/>
              <a:t>ИТ-компаний</a:t>
            </a:r>
            <a:r>
              <a:rPr lang="ru-RU" sz="2400" b="1" dirty="0" smtClean="0"/>
              <a:t>» (CRN/</a:t>
            </a:r>
            <a:r>
              <a:rPr lang="ru-RU" sz="2400" b="1" dirty="0" err="1" smtClean="0"/>
              <a:t>Re</a:t>
            </a:r>
            <a:r>
              <a:rPr lang="ru-RU" sz="2400" b="1" dirty="0" smtClean="0"/>
              <a:t>);</a:t>
            </a:r>
          </a:p>
          <a:p>
            <a:pPr fontAlgn="base"/>
            <a:r>
              <a:rPr lang="ru-RU" sz="2400" b="1" dirty="0" smtClean="0"/>
              <a:t> ТОП-20 крупнейших системных интеграторов России 2018 (</a:t>
            </a:r>
            <a:r>
              <a:rPr lang="ru-RU" sz="2400" b="1" dirty="0" err="1" smtClean="0"/>
              <a:t>CNews</a:t>
            </a:r>
            <a:r>
              <a:rPr lang="ru-RU" sz="2400" b="1" dirty="0" smtClean="0"/>
              <a:t>);</a:t>
            </a:r>
          </a:p>
          <a:p>
            <a:pPr fontAlgn="base"/>
            <a:r>
              <a:rPr lang="ru-RU" sz="2400" b="1" dirty="0" smtClean="0"/>
              <a:t> </a:t>
            </a:r>
            <a:r>
              <a:rPr lang="ru-RU" sz="2400" b="1" dirty="0" err="1" smtClean="0"/>
              <a:t>CNews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Analytics</a:t>
            </a:r>
            <a:r>
              <a:rPr lang="ru-RU" sz="2400" b="1" dirty="0" smtClean="0"/>
              <a:t>: Рейтинг крупнейших поставщиков ИТ для транспортных компаний-2018;</a:t>
            </a:r>
          </a:p>
          <a:p>
            <a:pPr fontAlgn="base"/>
            <a:r>
              <a:rPr lang="ru-RU" sz="2400" b="1" dirty="0" smtClean="0"/>
              <a:t>Федеральный список «25 лучших региональных </a:t>
            </a:r>
            <a:r>
              <a:rPr lang="ru-RU" sz="2400" b="1" dirty="0" err="1" smtClean="0"/>
              <a:t>ИТ-компаний</a:t>
            </a:r>
            <a:r>
              <a:rPr lang="ru-RU" sz="2400" b="1" dirty="0" smtClean="0"/>
              <a:t>» в номинации «Потенциал российского </a:t>
            </a:r>
            <a:r>
              <a:rPr lang="ru-RU" sz="2400" b="1" dirty="0" err="1" smtClean="0"/>
              <a:t>ИТ-рынка</a:t>
            </a:r>
            <a:r>
              <a:rPr lang="ru-RU" sz="2400" b="1" dirty="0" smtClean="0"/>
              <a:t> 2014»;</a:t>
            </a:r>
          </a:p>
          <a:p>
            <a:pPr fontAlgn="base"/>
            <a:r>
              <a:rPr lang="ru-RU" sz="2400" b="1" dirty="0" smtClean="0"/>
              <a:t>Входит в число крупнейших поставщиков информационных и коммуникационных технологий для государственных организаций</a:t>
            </a:r>
          </a:p>
          <a:p>
            <a:pPr fontAlgn="base"/>
            <a:endParaRPr lang="ru-RU" sz="2400" b="1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397</TotalTime>
  <Words>558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Муниципальное бюджетное общеобразовательное учреждение «Средняя общеобразовательная школа №2» села Буссевка</vt:lpstr>
      <vt:lpstr>ВОЗНЕСЕНСКИЙ АЛЕКСАНДР СЕРГЕЕВИЧ (Генеральный директор ООО «Акцент»)</vt:lpstr>
      <vt:lpstr>Краткая справка ООО «Акцент» зарегистрирована по адресу 690078, г. Владивосток, ул. Хабаровская, д. 8, ОФИС 1, 690078. Вознесенский Александр Сергеевич. Размер уставного капитала 6 000 000 руб. Создана более 11 лет назад.  </vt:lpstr>
      <vt:lpstr>Направления деятельности ООО «Акцент»:</vt:lpstr>
      <vt:lpstr>Системы безопасности: системы видеонаблюдения; системы пожарной и охранной сигнализации. </vt:lpstr>
      <vt:lpstr>IT инфраструктура: сетевая и серверная инфраструктура; информационная безопасность; корпоративные телекоммуникации; консалтинг.</vt:lpstr>
      <vt:lpstr>Импортозамещение</vt:lpstr>
      <vt:lpstr>Главное преимущество компании</vt:lpstr>
      <vt:lpstr>Достижения компании</vt:lpstr>
      <vt:lpstr>Слайд 10</vt:lpstr>
      <vt:lpstr> ЗАВЕРШЕННЫЕ ПРОЕКТЫ </vt:lpstr>
      <vt:lpstr>С какими проблемами столкнулся предприниматель в IT-сфере и как их удалось решить? </vt:lpstr>
      <vt:lpstr>Планы на будущее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Новиков Александр Владимирович</dc:title>
  <dc:creator>Учитель</dc:creator>
  <cp:lastModifiedBy>1</cp:lastModifiedBy>
  <cp:revision>53</cp:revision>
  <dcterms:created xsi:type="dcterms:W3CDTF">2020-03-03T02:01:42Z</dcterms:created>
  <dcterms:modified xsi:type="dcterms:W3CDTF">2020-03-30T02:28:59Z</dcterms:modified>
</cp:coreProperties>
</file>